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16" r:id="rId2"/>
    <p:sldId id="317" r:id="rId3"/>
    <p:sldId id="330" r:id="rId4"/>
    <p:sldId id="331" r:id="rId5"/>
    <p:sldId id="321" r:id="rId6"/>
    <p:sldId id="322" r:id="rId7"/>
    <p:sldId id="323" r:id="rId8"/>
    <p:sldId id="334" r:id="rId9"/>
    <p:sldId id="324" r:id="rId10"/>
    <p:sldId id="325" r:id="rId11"/>
    <p:sldId id="327" r:id="rId12"/>
    <p:sldId id="326" r:id="rId13"/>
    <p:sldId id="328" r:id="rId14"/>
    <p:sldId id="329" r:id="rId15"/>
    <p:sldId id="315" r:id="rId1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D"/>
    <a:srgbClr val="FF6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/>
    <p:restoredTop sz="94686"/>
  </p:normalViewPr>
  <p:slideViewPr>
    <p:cSldViewPr snapToGrid="0" snapToObjects="1">
      <p:cViewPr varScale="1">
        <p:scale>
          <a:sx n="66" d="100"/>
          <a:sy n="66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C2AF-8D71-47AF-99A4-C59C3F0FE092}" type="datetimeFigureOut">
              <a:rPr lang="zh-TW" altLang="en-US" smtClean="0"/>
              <a:t>2017/4/24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517C-3C61-4CB0-BF15-1B3F7EB16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4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FB809D-17EC-D34B-BB7D-4A5F70902AF3}" type="datetimeFigureOut">
              <a:rPr kumimoji="1" lang="zh-TW" altLang="en-US" smtClean="0"/>
              <a:pPr/>
              <a:t>2017/4/24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DDA2C-C450-874C-9C44-9A25EFCBCAB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12" name="圖片 11" descr="Tri-W_logo_T only.png"/>
          <p:cNvPicPr>
            <a:picLocks noChangeAspect="1"/>
          </p:cNvPicPr>
          <p:nvPr userDrawn="1"/>
        </p:nvPicPr>
        <p:blipFill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5" y="1181014"/>
            <a:ext cx="4244940" cy="5311472"/>
          </a:xfrm>
          <a:prstGeom prst="rect">
            <a:avLst/>
          </a:prstGeom>
        </p:spPr>
      </p:pic>
      <p:pic>
        <p:nvPicPr>
          <p:cNvPr id="13" name="圖片 12" descr="Brokerslink new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41" y="6453130"/>
            <a:ext cx="1825886" cy="3228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6181607"/>
            <a:ext cx="1034869" cy="594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wmf"/><Relationship Id="rId7" Type="http://schemas.openxmlformats.org/officeDocument/2006/relationships/image" Target="../media/image13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wmf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hyperlink" Target="https://www.youtube.com/watch?v=OKS58O1vtvU&amp;t=2s" TargetMode="External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54518"/>
            <a:ext cx="7886700" cy="1934679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                        </a:t>
            </a:r>
            <a:br>
              <a:rPr lang="en-US" altLang="zh-TW" b="1" dirty="0"/>
            </a:br>
            <a:r>
              <a:rPr lang="en-US" altLang="zh-TW" b="1" dirty="0"/>
              <a:t>                                              </a:t>
            </a:r>
            <a:br>
              <a:rPr lang="en-US" altLang="zh-TW" b="1" dirty="0"/>
            </a:br>
            <a:r>
              <a:rPr lang="en-US" altLang="zh-TW" b="1" dirty="0"/>
              <a:t>                 </a:t>
            </a:r>
            <a:r>
              <a:rPr lang="zh-TW" altLang="en-US" b="1" dirty="0">
                <a:solidFill>
                  <a:srgbClr val="00B050"/>
                </a:solidFill>
              </a:rPr>
              <a:t>保險科技產品</a:t>
            </a:r>
            <a:r>
              <a:rPr lang="zh-TW" altLang="zh-TW" b="1" dirty="0">
                <a:solidFill>
                  <a:srgbClr val="00B050"/>
                </a:solidFill>
              </a:rPr>
              <a:t> 簡介</a:t>
            </a:r>
            <a:r>
              <a:rPr lang="en-US" altLang="zh-TW" b="1" dirty="0">
                <a:solidFill>
                  <a:srgbClr val="00B050"/>
                </a:solidFill>
              </a:rPr>
              <a:t/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        </a:t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</a:t>
            </a:r>
            <a:r>
              <a:rPr lang="zh-TW" altLang="en-US" b="1" dirty="0">
                <a:solidFill>
                  <a:srgbClr val="0070C0"/>
                </a:solidFill>
              </a:rPr>
              <a:t>報關業專屬「線上</a:t>
            </a:r>
            <a:r>
              <a:rPr lang="zh-TW" altLang="zh-TW" b="1" dirty="0">
                <a:solidFill>
                  <a:srgbClr val="0070C0"/>
                </a:solidFill>
              </a:rPr>
              <a:t>運輸保險</a:t>
            </a:r>
            <a:r>
              <a:rPr lang="zh-TW" altLang="en-US" b="1" dirty="0">
                <a:solidFill>
                  <a:srgbClr val="0070C0"/>
                </a:solidFill>
              </a:rPr>
              <a:t>系統」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en-US" altLang="zh-TW" b="1" dirty="0">
                <a:solidFill>
                  <a:srgbClr val="0070C0"/>
                </a:solidFill>
              </a:rPr>
              <a:t>                     E - Marine system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647" y="3297254"/>
            <a:ext cx="7886700" cy="26739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b="1" dirty="0"/>
              <a:t>                                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/>
              <a:t>                                  </a:t>
            </a:r>
          </a:p>
          <a:p>
            <a:pPr marL="0" indent="0">
              <a:buNone/>
            </a:pPr>
            <a:r>
              <a:rPr lang="en-US" altLang="zh-TW" b="1" dirty="0"/>
              <a:t>                                                             </a:t>
            </a:r>
          </a:p>
          <a:p>
            <a:pPr marL="0" indent="0">
              <a:buNone/>
            </a:pPr>
            <a:r>
              <a:rPr lang="en-US" altLang="zh-TW" b="1" dirty="0"/>
              <a:t>                                                          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en-US" altLang="zh-TW" b="1" dirty="0"/>
              <a:t>                                   </a:t>
            </a:r>
            <a:r>
              <a:rPr lang="zh-TW" altLang="en-US" dirty="0"/>
              <a:t>大容電腦股份有限公司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晶華保險經紀人股份有限公司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="1" dirty="0"/>
              <a:t>                                          April 26, 2017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http://brokerslink.com/profile/upload_files/logo/thumb/1458831114_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3708734"/>
            <a:ext cx="1689234" cy="82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http://www.dazone.com.tw/Dazone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97" y="3762274"/>
            <a:ext cx="1118937" cy="772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833" y="548640"/>
            <a:ext cx="7886700" cy="135295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              便利 </a:t>
            </a:r>
            <a:r>
              <a:rPr lang="en-US" altLang="zh-TW" b="1" dirty="0">
                <a:solidFill>
                  <a:srgbClr val="FF0000"/>
                </a:solidFill>
              </a:rPr>
              <a:t>4 - </a:t>
            </a:r>
            <a:r>
              <a:rPr lang="zh-TW" altLang="zh-TW" b="1" dirty="0">
                <a:solidFill>
                  <a:srgbClr val="FF0000"/>
                </a:solidFill>
              </a:rPr>
              <a:t>專業經紀人</a:t>
            </a:r>
            <a:r>
              <a:rPr lang="zh-TW" altLang="en-US" b="1" dirty="0">
                <a:solidFill>
                  <a:srgbClr val="FF0000"/>
                </a:solidFill>
              </a:rPr>
              <a:t>的協助</a:t>
            </a:r>
            <a:r>
              <a:rPr lang="zh-TW" altLang="zh-TW" dirty="0">
                <a:solidFill>
                  <a:srgbClr val="FF0000"/>
                </a:solidFill>
              </a:rPr>
              <a:t/>
            </a:r>
            <a:br>
              <a:rPr lang="zh-TW" altLang="zh-TW" dirty="0">
                <a:solidFill>
                  <a:srgbClr val="FF0000"/>
                </a:solidFill>
              </a:rPr>
            </a:br>
            <a:r>
              <a:rPr lang="en-US" altLang="zh-TW" dirty="0"/>
              <a:t>       </a:t>
            </a:r>
            <a:r>
              <a:rPr lang="zh-TW" altLang="zh-TW" sz="2200" b="1" dirty="0"/>
              <a:t>晶華保險經紀人</a:t>
            </a:r>
            <a:r>
              <a:rPr lang="zh-TW" altLang="zh-TW" sz="2200" dirty="0"/>
              <a:t>將</a:t>
            </a:r>
            <a:r>
              <a:rPr lang="zh-TW" altLang="en-US" sz="2200" dirty="0"/>
              <a:t>免費</a:t>
            </a:r>
            <a:r>
              <a:rPr lang="zh-TW" altLang="zh-TW" sz="2200" dirty="0"/>
              <a:t>協助貴公司及</a:t>
            </a:r>
            <a:r>
              <a:rPr lang="zh-TW" altLang="en-US" sz="2200" dirty="0"/>
              <a:t>出口商</a:t>
            </a:r>
            <a:r>
              <a:rPr lang="zh-TW" altLang="zh-TW" sz="2200" dirty="0"/>
              <a:t>，完成下列任務 </a:t>
            </a:r>
            <a:r>
              <a:rPr lang="zh-TW" altLang="zh-TW" sz="2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zh-TW" altLang="zh-TW" sz="2200" dirty="0">
                <a:solidFill>
                  <a:schemeClr val="accent1">
                    <a:lumMod val="50000"/>
                  </a:schemeClr>
                </a:solidFill>
              </a:rPr>
            </a:br>
            <a:endParaRPr lang="zh-TW" alt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1894" y="2030931"/>
            <a:ext cx="7960093" cy="4158113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zh-TW" dirty="0">
                <a:solidFill>
                  <a:srgbClr val="0070C0"/>
                </a:solidFill>
              </a:rPr>
              <a:t>擬訂</a:t>
            </a:r>
            <a:r>
              <a:rPr lang="zh-TW" altLang="zh-TW" dirty="0">
                <a:solidFill>
                  <a:srgbClr val="FF0000"/>
                </a:solidFill>
              </a:rPr>
              <a:t>客製化</a:t>
            </a:r>
            <a:r>
              <a:rPr lang="zh-TW" altLang="zh-TW" dirty="0">
                <a:solidFill>
                  <a:srgbClr val="0070C0"/>
                </a:solidFill>
              </a:rPr>
              <a:t>保險方案、優惠保險條件</a:t>
            </a:r>
            <a:r>
              <a:rPr lang="zh-TW" altLang="en-US" dirty="0">
                <a:solidFill>
                  <a:srgbClr val="0070C0"/>
                </a:solidFill>
              </a:rPr>
              <a:t>；提升</a:t>
            </a:r>
            <a:r>
              <a:rPr lang="zh-TW" altLang="zh-TW" dirty="0">
                <a:solidFill>
                  <a:srgbClr val="0070C0"/>
                </a:solidFill>
              </a:rPr>
              <a:t>貴公司</a:t>
            </a:r>
            <a:r>
              <a:rPr lang="zh-TW" altLang="en-US" dirty="0">
                <a:solidFill>
                  <a:srgbClr val="0070C0"/>
                </a:solidFill>
              </a:rPr>
              <a:t>專業</a:t>
            </a:r>
            <a:r>
              <a:rPr lang="zh-TW" altLang="zh-TW" dirty="0">
                <a:solidFill>
                  <a:srgbClr val="0070C0"/>
                </a:solidFill>
              </a:rPr>
              <a:t>。 </a:t>
            </a:r>
          </a:p>
          <a:p>
            <a:pPr lvl="0"/>
            <a:endParaRPr lang="en-US" altLang="zh-TW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zh-TW" dirty="0">
                <a:solidFill>
                  <a:srgbClr val="0070C0"/>
                </a:solidFill>
              </a:rPr>
              <a:t>協助您處理貨物運輸</a:t>
            </a:r>
            <a:r>
              <a:rPr lang="zh-TW" altLang="zh-TW" dirty="0">
                <a:solidFill>
                  <a:srgbClr val="FF0000"/>
                </a:solidFill>
              </a:rPr>
              <a:t>保險理賠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  <a:r>
              <a:rPr lang="zh-TW" altLang="zh-TW" dirty="0">
                <a:solidFill>
                  <a:srgbClr val="0070C0"/>
                </a:solidFill>
              </a:rPr>
              <a:t>向保險公司爭取最大之保險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</a:t>
            </a:r>
            <a:r>
              <a:rPr lang="zh-TW" altLang="zh-TW" dirty="0">
                <a:solidFill>
                  <a:srgbClr val="0070C0"/>
                </a:solidFill>
              </a:rPr>
              <a:t>利益。</a:t>
            </a:r>
          </a:p>
          <a:p>
            <a:pPr lvl="0"/>
            <a:endParaRPr lang="en-US" altLang="zh-TW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zh-TW" dirty="0">
                <a:solidFill>
                  <a:srgbClr val="0070C0"/>
                </a:solidFill>
              </a:rPr>
              <a:t>提供</a:t>
            </a:r>
            <a:r>
              <a:rPr lang="zh-TW" altLang="en-US" dirty="0">
                <a:solidFill>
                  <a:srgbClr val="0070C0"/>
                </a:solidFill>
              </a:rPr>
              <a:t>運輸途中及儲存</a:t>
            </a:r>
            <a:r>
              <a:rPr lang="zh-TW" altLang="zh-TW" dirty="0">
                <a:solidFill>
                  <a:srgbClr val="0070C0"/>
                </a:solidFill>
              </a:rPr>
              <a:t>風險評估服務</a:t>
            </a:r>
            <a:r>
              <a:rPr lang="zh-TW" altLang="en-US" dirty="0">
                <a:solidFill>
                  <a:srgbClr val="0070C0"/>
                </a:solidFill>
              </a:rPr>
              <a:t>；</a:t>
            </a:r>
            <a:r>
              <a:rPr lang="zh-TW" altLang="zh-TW" dirty="0">
                <a:solidFill>
                  <a:srgbClr val="FF0000"/>
                </a:solidFill>
              </a:rPr>
              <a:t>減少</a:t>
            </a:r>
            <a:r>
              <a:rPr lang="zh-TW" altLang="zh-TW" dirty="0">
                <a:solidFill>
                  <a:srgbClr val="0070C0"/>
                </a:solidFill>
              </a:rPr>
              <a:t>意外事故之發生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</a:t>
            </a:r>
            <a:r>
              <a:rPr lang="zh-TW" altLang="zh-TW" dirty="0">
                <a:solidFill>
                  <a:srgbClr val="0070C0"/>
                </a:solidFill>
              </a:rPr>
              <a:t>頻率及損失幅度。</a:t>
            </a:r>
          </a:p>
          <a:p>
            <a:pPr lvl="0"/>
            <a:endParaRPr lang="en-US" altLang="zh-TW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zh-TW" dirty="0">
                <a:solidFill>
                  <a:srgbClr val="0070C0"/>
                </a:solidFill>
              </a:rPr>
              <a:t>提供</a:t>
            </a:r>
            <a:r>
              <a:rPr lang="zh-TW" altLang="en-US" dirty="0">
                <a:solidFill>
                  <a:srgbClr val="0070C0"/>
                </a:solidFill>
              </a:rPr>
              <a:t>其他</a:t>
            </a:r>
            <a:r>
              <a:rPr lang="zh-TW" altLang="zh-TW" dirty="0">
                <a:solidFill>
                  <a:srgbClr val="0070C0"/>
                </a:solidFill>
              </a:rPr>
              <a:t>保險</a:t>
            </a:r>
            <a:r>
              <a:rPr lang="zh-TW" altLang="zh-TW" dirty="0">
                <a:solidFill>
                  <a:srgbClr val="FF0000"/>
                </a:solidFill>
              </a:rPr>
              <a:t>諮詢</a:t>
            </a:r>
            <a:r>
              <a:rPr lang="zh-TW" altLang="en-US" dirty="0">
                <a:solidFill>
                  <a:srgbClr val="FF0000"/>
                </a:solidFill>
              </a:rPr>
              <a:t>及</a:t>
            </a:r>
            <a:r>
              <a:rPr lang="zh-TW" altLang="en-US" dirty="0">
                <a:solidFill>
                  <a:srgbClr val="0070C0"/>
                </a:solidFill>
              </a:rPr>
              <a:t>其他</a:t>
            </a:r>
            <a:r>
              <a:rPr lang="zh-TW" altLang="zh-TW" dirty="0">
                <a:solidFill>
                  <a:srgbClr val="0070C0"/>
                </a:solidFill>
              </a:rPr>
              <a:t>理賠</a:t>
            </a:r>
            <a:r>
              <a:rPr lang="zh-TW" altLang="zh-TW" dirty="0">
                <a:solidFill>
                  <a:srgbClr val="FF0000"/>
                </a:solidFill>
              </a:rPr>
              <a:t>諮詢</a:t>
            </a:r>
            <a:r>
              <a:rPr lang="zh-TW" altLang="zh-TW" dirty="0">
                <a:solidFill>
                  <a:srgbClr val="0070C0"/>
                </a:solidFill>
              </a:rPr>
              <a:t>。</a:t>
            </a:r>
            <a:r>
              <a:rPr lang="en-US" altLang="zh-TW" dirty="0">
                <a:solidFill>
                  <a:srgbClr val="0070C0"/>
                </a:solidFill>
              </a:rPr>
              <a:t>             </a:t>
            </a:r>
            <a:endParaRPr lang="zh-TW" altLang="zh-TW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73" y="4767512"/>
            <a:ext cx="1941897" cy="1292192"/>
          </a:xfrm>
          <a:prstGeom prst="rect">
            <a:avLst/>
          </a:prstGeom>
        </p:spPr>
      </p:pic>
      <p:sp>
        <p:nvSpPr>
          <p:cNvPr id="5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23512"/>
            <a:ext cx="7886700" cy="124165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                晶華保險經紀人公司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</a:t>
            </a:r>
            <a:r>
              <a:rPr lang="en-US" altLang="zh-TW" sz="2400" dirty="0"/>
              <a:t>TW Insurance Brokers Ltd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65172"/>
            <a:ext cx="9143999" cy="502438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600" b="1" dirty="0">
                <a:latin typeface="+mj-ea"/>
                <a:ea typeface="+mj-ea"/>
              </a:rPr>
              <a:t>保險法第 </a:t>
            </a:r>
            <a:r>
              <a:rPr lang="en-US" altLang="zh-TW" sz="2600" b="1" dirty="0">
                <a:latin typeface="+mj-ea"/>
                <a:ea typeface="+mj-ea"/>
              </a:rPr>
              <a:t>9 </a:t>
            </a:r>
            <a:r>
              <a:rPr lang="zh-TW" altLang="en-US" sz="2600" b="1" dirty="0">
                <a:latin typeface="+mj-ea"/>
                <a:ea typeface="+mj-ea"/>
              </a:rPr>
              <a:t>條：本法所稱保險經紀人，指基於被保險人之利益，洽訂保險契約或提供相關服務，而收取佣金或報酬之人。</a:t>
            </a:r>
            <a:r>
              <a:rPr lang="zh-TW" altLang="en-US" sz="2600" b="1" dirty="0">
                <a:solidFill>
                  <a:srgbClr val="FF0000"/>
                </a:solidFill>
                <a:latin typeface="+mj-ea"/>
                <a:ea typeface="+mj-ea"/>
              </a:rPr>
              <a:t>本公司將成為貴公司及您的客戶之保險經紀人</a:t>
            </a:r>
            <a:r>
              <a:rPr lang="zh-TW" altLang="en-US" sz="2600" b="1" dirty="0">
                <a:latin typeface="+mj-ea"/>
                <a:ea typeface="+mj-ea"/>
              </a:rPr>
              <a:t>。</a:t>
            </a:r>
            <a:endParaRPr lang="en-US" altLang="zh-TW" sz="26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600" b="1" dirty="0">
              <a:latin typeface="+mj-ea"/>
              <a:ea typeface="+mj-ea"/>
            </a:endParaRPr>
          </a:p>
          <a:p>
            <a:r>
              <a:rPr lang="zh-TW" altLang="zh-TW" sz="2600" b="1" dirty="0">
                <a:latin typeface="+mj-ea"/>
                <a:ea typeface="+mj-ea"/>
              </a:rPr>
              <a:t>晶華保險</a:t>
            </a:r>
            <a:r>
              <a:rPr lang="en-US" altLang="zh-TW" sz="2600" b="1" dirty="0">
                <a:latin typeface="+mj-ea"/>
                <a:ea typeface="+mj-ea"/>
              </a:rPr>
              <a:t>2002</a:t>
            </a:r>
            <a:r>
              <a:rPr lang="zh-TW" altLang="zh-TW" sz="2600" b="1" dirty="0">
                <a:latin typeface="+mj-ea"/>
                <a:ea typeface="+mj-ea"/>
              </a:rPr>
              <a:t>年成立，在</a:t>
            </a:r>
            <a:r>
              <a:rPr lang="zh-TW" altLang="en-US" sz="2600" b="1" dirty="0">
                <a:latin typeface="+mj-ea"/>
                <a:ea typeface="+mj-ea"/>
              </a:rPr>
              <a:t>外銷</a:t>
            </a:r>
            <a:r>
              <a:rPr lang="zh-TW" altLang="zh-TW" sz="2600" b="1" dirty="0">
                <a:latin typeface="+mj-ea"/>
                <a:ea typeface="+mj-ea"/>
              </a:rPr>
              <a:t>產品責任保險領域備受尊崇</a:t>
            </a:r>
            <a:r>
              <a:rPr lang="zh-TW" altLang="en-US" sz="2600" b="1" dirty="0">
                <a:latin typeface="+mj-ea"/>
                <a:ea typeface="+mj-ea"/>
              </a:rPr>
              <a:t>，</a:t>
            </a:r>
            <a:r>
              <a:rPr lang="en-US" altLang="zh-TW" sz="2600" b="1" dirty="0">
                <a:latin typeface="+mj-ea"/>
                <a:ea typeface="+mj-ea"/>
              </a:rPr>
              <a:t>2015</a:t>
            </a:r>
            <a:r>
              <a:rPr lang="zh-TW" altLang="en-US" sz="2600" b="1" dirty="0">
                <a:latin typeface="+mj-ea"/>
                <a:ea typeface="+mj-ea"/>
              </a:rPr>
              <a:t>年開發了「環境污染保險」及「應收帳款保險」，</a:t>
            </a:r>
            <a:r>
              <a:rPr lang="en-US" altLang="zh-TW" sz="2600" b="1" dirty="0">
                <a:latin typeface="+mj-ea"/>
                <a:ea typeface="+mj-ea"/>
              </a:rPr>
              <a:t>2016</a:t>
            </a:r>
            <a:r>
              <a:rPr lang="zh-TW" altLang="en-US" sz="2600" b="1" dirty="0">
                <a:latin typeface="+mj-ea"/>
                <a:ea typeface="+mj-ea"/>
              </a:rPr>
              <a:t>年「缐上旅平險」上市，</a:t>
            </a:r>
            <a:r>
              <a:rPr lang="en-US" altLang="zh-TW" sz="2600" b="1" dirty="0">
                <a:latin typeface="+mj-ea"/>
                <a:ea typeface="+mj-ea"/>
              </a:rPr>
              <a:t>2017</a:t>
            </a:r>
            <a:r>
              <a:rPr lang="zh-TW" altLang="en-US" sz="2600" b="1" dirty="0">
                <a:latin typeface="+mj-ea"/>
                <a:ea typeface="+mj-ea"/>
              </a:rPr>
              <a:t>年積極推廣</a:t>
            </a:r>
            <a:r>
              <a:rPr lang="zh-TW" altLang="en-US" sz="2600" b="1" dirty="0"/>
              <a:t>報關業專屬「缐上</a:t>
            </a:r>
            <a:r>
              <a:rPr lang="zh-TW" altLang="zh-TW" sz="2600" b="1" dirty="0"/>
              <a:t>運輸保險</a:t>
            </a:r>
            <a:r>
              <a:rPr lang="zh-TW" altLang="en-US" sz="2600" b="1" dirty="0"/>
              <a:t>系統 </a:t>
            </a:r>
            <a:r>
              <a:rPr lang="en-US" altLang="zh-TW" sz="2600" b="1" dirty="0">
                <a:latin typeface="+mj-ea"/>
                <a:ea typeface="+mj-ea"/>
              </a:rPr>
              <a:t>e-marine system</a:t>
            </a:r>
            <a:r>
              <a:rPr lang="zh-TW" altLang="en-US" sz="2600" b="1" dirty="0">
                <a:latin typeface="+mj-ea"/>
                <a:ea typeface="+mj-ea"/>
              </a:rPr>
              <a:t>」</a:t>
            </a:r>
            <a:r>
              <a:rPr lang="zh-TW" altLang="zh-TW" sz="2600" b="1" dirty="0">
                <a:latin typeface="+mj-ea"/>
                <a:ea typeface="+mj-ea"/>
              </a:rPr>
              <a:t>。</a:t>
            </a:r>
            <a:endParaRPr lang="en-US" altLang="zh-TW" sz="2600" b="1" dirty="0">
              <a:latin typeface="+mj-ea"/>
              <a:ea typeface="+mj-ea"/>
            </a:endParaRPr>
          </a:p>
          <a:p>
            <a:endParaRPr lang="en-US" altLang="zh-TW" sz="2600" b="1" dirty="0">
              <a:latin typeface="+mj-ea"/>
              <a:ea typeface="+mj-ea"/>
            </a:endParaRPr>
          </a:p>
          <a:p>
            <a:r>
              <a:rPr lang="zh-TW" altLang="zh-TW" sz="2600" b="1" dirty="0">
                <a:latin typeface="+mj-ea"/>
                <a:ea typeface="+mj-ea"/>
              </a:rPr>
              <a:t>我們的商品與服務 </a:t>
            </a:r>
            <a:r>
              <a:rPr lang="en-US" altLang="zh-TW" sz="2600" b="1" dirty="0">
                <a:latin typeface="+mj-ea"/>
                <a:ea typeface="+mj-ea"/>
              </a:rPr>
              <a:t>(our products and scope of services)</a:t>
            </a:r>
            <a:endParaRPr lang="zh-TW" altLang="zh-TW" sz="2600" b="1" dirty="0">
              <a:latin typeface="+mj-ea"/>
              <a:ea typeface="+mj-ea"/>
            </a:endParaRPr>
          </a:p>
          <a:p>
            <a:pPr marL="0" indent="0" fontAlgn="base">
              <a:buNone/>
            </a:pPr>
            <a:r>
              <a:rPr lang="en-US" altLang="zh-TW" sz="2600" b="1" dirty="0">
                <a:latin typeface="+mj-ea"/>
                <a:ea typeface="+mj-ea"/>
              </a:rPr>
              <a:t>    </a:t>
            </a:r>
            <a:r>
              <a:rPr lang="zh-TW" altLang="zh-TW" sz="2600" b="1" dirty="0">
                <a:latin typeface="+mj-ea"/>
                <a:ea typeface="+mj-ea"/>
              </a:rPr>
              <a:t>責任保險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旅行平安保險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信用保險</a:t>
            </a:r>
          </a:p>
          <a:p>
            <a:pPr marL="0" indent="0" fontAlgn="base">
              <a:buNone/>
            </a:pPr>
            <a:r>
              <a:rPr lang="en-US" altLang="zh-TW" sz="2600" b="1" dirty="0">
                <a:latin typeface="+mj-ea"/>
                <a:ea typeface="+mj-ea"/>
              </a:rPr>
              <a:t>    </a:t>
            </a:r>
            <a:r>
              <a:rPr lang="zh-TW" altLang="zh-TW" sz="2600" b="1" dirty="0">
                <a:latin typeface="+mj-ea"/>
                <a:ea typeface="+mj-ea"/>
              </a:rPr>
              <a:t>財產保險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工程保險</a:t>
            </a:r>
            <a:r>
              <a:rPr lang="en-US" altLang="zh-TW" sz="2600" b="1" dirty="0">
                <a:latin typeface="+mj-ea"/>
                <a:ea typeface="+mj-ea"/>
              </a:rPr>
              <a:t>/ </a:t>
            </a:r>
            <a:r>
              <a:rPr lang="zh-TW" altLang="zh-TW" sz="2600" b="1" dirty="0">
                <a:latin typeface="+mj-ea"/>
                <a:ea typeface="+mj-ea"/>
              </a:rPr>
              <a:t>船舶保險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貨物運輸保險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航空保險</a:t>
            </a:r>
          </a:p>
          <a:p>
            <a:pPr marL="0" indent="0" fontAlgn="base">
              <a:buNone/>
            </a:pPr>
            <a:r>
              <a:rPr lang="en-US" altLang="zh-TW" sz="2600" b="1" dirty="0">
                <a:latin typeface="+mj-ea"/>
                <a:ea typeface="+mj-ea"/>
              </a:rPr>
              <a:t>    </a:t>
            </a:r>
            <a:r>
              <a:rPr lang="zh-TW" altLang="zh-TW" sz="2600" b="1" dirty="0">
                <a:latin typeface="+mj-ea"/>
                <a:ea typeface="+mj-ea"/>
              </a:rPr>
              <a:t>員工福利保險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壽險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傷害險</a:t>
            </a:r>
            <a:r>
              <a:rPr lang="en-US" altLang="zh-TW" sz="2600" b="1" dirty="0">
                <a:latin typeface="+mj-ea"/>
                <a:ea typeface="+mj-ea"/>
              </a:rPr>
              <a:t>/</a:t>
            </a:r>
            <a:r>
              <a:rPr lang="zh-TW" altLang="zh-TW" sz="2600" b="1" dirty="0">
                <a:latin typeface="+mj-ea"/>
                <a:ea typeface="+mj-ea"/>
              </a:rPr>
              <a:t>醫療險</a:t>
            </a:r>
            <a:endParaRPr lang="en-US" altLang="zh-TW" sz="2600" b="1" dirty="0">
              <a:latin typeface="+mj-ea"/>
              <a:ea typeface="+mj-ea"/>
            </a:endParaRPr>
          </a:p>
          <a:p>
            <a:pPr marL="0" indent="0" fontAlgn="base">
              <a:buNone/>
            </a:pPr>
            <a:r>
              <a:rPr lang="zh-TW" altLang="en-US" sz="2600" b="1" dirty="0">
                <a:latin typeface="+mj-ea"/>
                <a:ea typeface="+mj-ea"/>
              </a:rPr>
              <a:t>    再保險</a:t>
            </a:r>
            <a:endParaRPr lang="en-US" altLang="zh-TW" sz="2600" b="1" dirty="0">
              <a:latin typeface="+mj-ea"/>
              <a:ea typeface="+mj-ea"/>
            </a:endParaRPr>
          </a:p>
          <a:p>
            <a:endParaRPr lang="en-US" altLang="zh-TW" sz="2600" b="1" dirty="0">
              <a:latin typeface="+mj-ea"/>
              <a:ea typeface="+mj-ea"/>
            </a:endParaRPr>
          </a:p>
          <a:p>
            <a:r>
              <a:rPr lang="zh-TW" altLang="zh-TW" sz="2600" b="1" dirty="0">
                <a:latin typeface="+mj-ea"/>
                <a:ea typeface="+mj-ea"/>
              </a:rPr>
              <a:t>晶華是</a:t>
            </a:r>
            <a:r>
              <a:rPr lang="en-US" altLang="zh-TW" sz="2600" b="1" dirty="0" err="1">
                <a:latin typeface="+mj-ea"/>
                <a:ea typeface="+mj-ea"/>
              </a:rPr>
              <a:t>BrokersLink</a:t>
            </a:r>
            <a:r>
              <a:rPr lang="zh-TW" altLang="zh-TW" sz="2600" b="1" dirty="0">
                <a:latin typeface="+mj-ea"/>
                <a:ea typeface="+mj-ea"/>
              </a:rPr>
              <a:t>的成員。</a:t>
            </a:r>
            <a:r>
              <a:rPr lang="en-US" altLang="zh-TW" sz="2600" b="1" dirty="0" err="1">
                <a:latin typeface="+mj-ea"/>
                <a:ea typeface="+mj-ea"/>
              </a:rPr>
              <a:t>BrokersLink</a:t>
            </a:r>
            <a:r>
              <a:rPr lang="zh-TW" altLang="zh-TW" sz="2600" b="1" dirty="0">
                <a:latin typeface="+mj-ea"/>
                <a:ea typeface="+mj-ea"/>
              </a:rPr>
              <a:t>是全球最大的保險經紀人服務網絡之一，目前聯盟成員遍佈北美洲、歐洲、澳洲、亞洲、中南美洲等</a:t>
            </a:r>
            <a:r>
              <a:rPr lang="en-US" altLang="zh-TW" sz="2600" b="1" dirty="0">
                <a:latin typeface="+mj-ea"/>
                <a:ea typeface="+mj-ea"/>
              </a:rPr>
              <a:t>90</a:t>
            </a:r>
            <a:r>
              <a:rPr lang="zh-TW" altLang="zh-TW" sz="2600" b="1" dirty="0">
                <a:latin typeface="+mj-ea"/>
                <a:ea typeface="+mj-ea"/>
              </a:rPr>
              <a:t>餘國，服務據點超過</a:t>
            </a:r>
            <a:r>
              <a:rPr lang="en-US" altLang="zh-TW" sz="2600" b="1" dirty="0">
                <a:latin typeface="+mj-ea"/>
                <a:ea typeface="+mj-ea"/>
              </a:rPr>
              <a:t>400</a:t>
            </a:r>
            <a:r>
              <a:rPr lang="zh-TW" altLang="zh-TW" sz="2600" b="1" dirty="0">
                <a:latin typeface="+mj-ea"/>
                <a:ea typeface="+mj-ea"/>
              </a:rPr>
              <a:t>處。</a:t>
            </a:r>
          </a:p>
          <a:p>
            <a:endParaRPr lang="zh-TW" altLang="en-US" b="1" dirty="0"/>
          </a:p>
        </p:txBody>
      </p:sp>
      <p:pic>
        <p:nvPicPr>
          <p:cNvPr id="5" name="圖片 4" descr="http://brokerslink.com/profile/upload_files/logo/thumb/1458831114_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09" y="671964"/>
            <a:ext cx="9144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                         </a:t>
            </a:r>
            <a:r>
              <a:rPr lang="zh-TW" altLang="zh-TW" b="1" dirty="0">
                <a:solidFill>
                  <a:srgbClr val="0070C0"/>
                </a:solidFill>
              </a:rPr>
              <a:t>保險公司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en-US" altLang="zh-TW" b="1" dirty="0">
                <a:solidFill>
                  <a:srgbClr val="0070C0"/>
                </a:solidFill>
              </a:rPr>
              <a:t>                      insurer profile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27" y="1600200"/>
            <a:ext cx="8989996" cy="487680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/>
              <a:t>美商安達產物保險股份有限公司台灣分公司</a:t>
            </a:r>
            <a:r>
              <a:rPr lang="en-US" altLang="zh-TW" dirty="0"/>
              <a:t>( Insurance Company of North America, Taiwan Branch)</a:t>
            </a:r>
            <a:endParaRPr lang="zh-TW" altLang="zh-TW" dirty="0"/>
          </a:p>
          <a:p>
            <a:r>
              <a:rPr lang="en-US" altLang="zh-TW" dirty="0"/>
              <a:t> </a:t>
            </a:r>
            <a:r>
              <a:rPr lang="zh-TW" altLang="zh-TW" dirty="0"/>
              <a:t>美商安達保險公司成立於西元</a:t>
            </a:r>
            <a:r>
              <a:rPr lang="en-US" altLang="zh-TW" dirty="0"/>
              <a:t>1792</a:t>
            </a:r>
            <a:r>
              <a:rPr lang="zh-TW" altLang="zh-TW" dirty="0"/>
              <a:t>年，擁有二百多年的悠久歷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zh-TW" dirty="0"/>
              <a:t>史及豐富的國際商業保險經驗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zh-TW" dirty="0"/>
              <a:t>總部設於瑞士蘇黎世，獲得</a:t>
            </a:r>
            <a:r>
              <a:rPr lang="en-US" altLang="zh-TW" dirty="0"/>
              <a:t>S&amp;P</a:t>
            </a:r>
            <a:r>
              <a:rPr lang="zh-TW" altLang="zh-TW" dirty="0"/>
              <a:t>給予〝</a:t>
            </a:r>
            <a:r>
              <a:rPr lang="en-US" altLang="zh-TW" dirty="0"/>
              <a:t>AA</a:t>
            </a:r>
            <a:r>
              <a:rPr lang="zh-TW" altLang="zh-TW" dirty="0"/>
              <a:t>〞及</a:t>
            </a:r>
            <a:r>
              <a:rPr lang="en-US" altLang="zh-TW" dirty="0"/>
              <a:t>A.M. Best</a:t>
            </a:r>
            <a:r>
              <a:rPr lang="zh-TW" altLang="zh-TW" dirty="0"/>
              <a:t>給予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zh-TW" dirty="0"/>
              <a:t>〝</a:t>
            </a:r>
            <a:r>
              <a:rPr lang="en-US" altLang="zh-TW" dirty="0"/>
              <a:t>A++</a:t>
            </a:r>
            <a:r>
              <a:rPr lang="zh-TW" altLang="zh-TW" dirty="0"/>
              <a:t>〞信用評等之肯定，具備堅強之財務實力且信用卓越</a:t>
            </a:r>
            <a:endParaRPr lang="en-US" altLang="zh-TW" dirty="0"/>
          </a:p>
          <a:p>
            <a:r>
              <a:rPr lang="zh-TW" altLang="zh-TW" dirty="0"/>
              <a:t>在台經營三十餘年，為在台最早設立的外商保險公司</a:t>
            </a:r>
            <a:endParaRPr lang="en-US" altLang="zh-TW" dirty="0"/>
          </a:p>
          <a:p>
            <a:r>
              <a:rPr lang="zh-TW" altLang="zh-TW" dirty="0"/>
              <a:t>安達於亞太地區提供廣泛的服務，包含澳大利亞、香港、印尼、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zh-TW" altLang="zh-TW" dirty="0"/>
              <a:t>韓國、澳門、馬來西亞、紐西蘭、菲律賓、新加坡、台灣、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zh-TW" altLang="zh-TW" dirty="0"/>
              <a:t>泰國和越南等營運據點。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6" y="5657850"/>
            <a:ext cx="2028524" cy="570297"/>
          </a:xfrm>
          <a:prstGeom prst="rect">
            <a:avLst/>
          </a:prstGeom>
        </p:spPr>
      </p:pic>
      <p:sp>
        <p:nvSpPr>
          <p:cNvPr id="5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                     總結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- </a:t>
            </a:r>
            <a:r>
              <a:rPr lang="zh-TW" altLang="en-US" b="1" dirty="0">
                <a:solidFill>
                  <a:srgbClr val="00B050"/>
                </a:solidFill>
              </a:rPr>
              <a:t>特色摘要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600200"/>
            <a:ext cx="810928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特色</a:t>
            </a:r>
            <a:r>
              <a:rPr lang="en-US" altLang="zh-TW" dirty="0"/>
              <a:t>1</a:t>
            </a:r>
            <a:r>
              <a:rPr lang="zh-TW" altLang="en-US" dirty="0"/>
              <a:t>：</a:t>
            </a:r>
            <a:r>
              <a:rPr lang="zh-TW" altLang="zh-TW" dirty="0"/>
              <a:t>是台灣首創</a:t>
            </a:r>
            <a:r>
              <a:rPr lang="zh-TW" altLang="zh-TW" u="sng" dirty="0">
                <a:solidFill>
                  <a:srgbClr val="0070C0"/>
                </a:solidFill>
              </a:rPr>
              <a:t>最新一條龍式</a:t>
            </a:r>
            <a:r>
              <a:rPr lang="zh-TW" altLang="zh-TW" dirty="0"/>
              <a:t>的服務平台</a:t>
            </a:r>
            <a:r>
              <a:rPr lang="zh-TW" altLang="en-US" dirty="0"/>
              <a:t>；</a:t>
            </a:r>
            <a:r>
              <a:rPr lang="zh-TW" altLang="en-US" dirty="0">
                <a:solidFill>
                  <a:srgbClr val="FF0000"/>
                </a:solidFill>
              </a:rPr>
              <a:t>別無分號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特色</a:t>
            </a:r>
            <a:r>
              <a:rPr lang="en-US" altLang="zh-TW" dirty="0"/>
              <a:t>2</a:t>
            </a:r>
            <a:r>
              <a:rPr lang="zh-TW" altLang="en-US" dirty="0"/>
              <a:t>：</a:t>
            </a:r>
            <a:r>
              <a:rPr lang="zh-TW" altLang="zh-TW" dirty="0"/>
              <a:t>省去貴公司</a:t>
            </a:r>
            <a:r>
              <a:rPr lang="zh-TW" altLang="zh-TW" dirty="0">
                <a:solidFill>
                  <a:srgbClr val="0070C0"/>
                </a:solidFill>
              </a:rPr>
              <a:t>重複</a:t>
            </a:r>
            <a:r>
              <a:rPr lang="en-US" altLang="zh-TW" dirty="0">
                <a:solidFill>
                  <a:srgbClr val="0070C0"/>
                </a:solidFill>
              </a:rPr>
              <a:t>key in </a:t>
            </a:r>
            <a:r>
              <a:rPr lang="zh-TW" altLang="zh-TW" dirty="0"/>
              <a:t>節省人力</a:t>
            </a:r>
            <a:r>
              <a:rPr lang="zh-TW" altLang="en-US" dirty="0"/>
              <a:t>；</a:t>
            </a:r>
            <a:r>
              <a:rPr lang="zh-TW" altLang="en-US" dirty="0">
                <a:solidFill>
                  <a:srgbClr val="FF0000"/>
                </a:solidFill>
              </a:rPr>
              <a:t>大大節省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特色</a:t>
            </a:r>
            <a:r>
              <a:rPr lang="en-US" altLang="zh-TW" dirty="0"/>
              <a:t>3</a:t>
            </a:r>
            <a:r>
              <a:rPr lang="zh-TW" altLang="en-US" dirty="0"/>
              <a:t>：同仁</a:t>
            </a:r>
            <a:r>
              <a:rPr lang="zh-TW" altLang="zh-TW" dirty="0">
                <a:solidFill>
                  <a:srgbClr val="0070C0"/>
                </a:solidFill>
              </a:rPr>
              <a:t>隨時列印</a:t>
            </a:r>
            <a:r>
              <a:rPr lang="zh-TW" altLang="zh-TW" dirty="0"/>
              <a:t>保險證及保費收據</a:t>
            </a:r>
            <a:r>
              <a:rPr lang="zh-TW" altLang="en-US" dirty="0"/>
              <a:t>；</a:t>
            </a:r>
            <a:r>
              <a:rPr lang="zh-TW" altLang="en-US" dirty="0">
                <a:solidFill>
                  <a:srgbClr val="FF0000"/>
                </a:solidFill>
              </a:rPr>
              <a:t>掌握時效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特色</a:t>
            </a:r>
            <a:r>
              <a:rPr lang="en-US" altLang="zh-TW" dirty="0"/>
              <a:t>4</a:t>
            </a:r>
            <a:r>
              <a:rPr lang="zh-TW" altLang="en-US" dirty="0"/>
              <a:t>：</a:t>
            </a:r>
            <a:r>
              <a:rPr lang="zh-TW" altLang="zh-TW" dirty="0"/>
              <a:t>可隨時掌握</a:t>
            </a:r>
            <a:r>
              <a:rPr lang="zh-TW" altLang="zh-TW" u="sng" dirty="0"/>
              <a:t>出單數量</a:t>
            </a:r>
            <a:r>
              <a:rPr lang="zh-TW" altLang="zh-TW" dirty="0"/>
              <a:t>及</a:t>
            </a:r>
            <a:r>
              <a:rPr lang="zh-TW" altLang="zh-TW" u="sng" dirty="0"/>
              <a:t>保費量</a:t>
            </a:r>
            <a:r>
              <a:rPr lang="zh-TW" altLang="en-US" dirty="0"/>
              <a:t>；</a:t>
            </a:r>
            <a:r>
              <a:rPr lang="zh-TW" altLang="en-US" dirty="0">
                <a:solidFill>
                  <a:srgbClr val="FF0000"/>
                </a:solidFill>
              </a:rPr>
              <a:t>計算績效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特色</a:t>
            </a:r>
            <a:r>
              <a:rPr lang="en-US" altLang="zh-TW" dirty="0"/>
              <a:t>5</a:t>
            </a:r>
            <a:r>
              <a:rPr lang="zh-TW" altLang="en-US" dirty="0"/>
              <a:t>：</a:t>
            </a:r>
            <a:r>
              <a:rPr lang="zh-TW" altLang="zh-TW" dirty="0"/>
              <a:t>晶華保險經紀人將</a:t>
            </a:r>
            <a:r>
              <a:rPr lang="zh-TW" altLang="en-US" dirty="0">
                <a:solidFill>
                  <a:srgbClr val="0070C0"/>
                </a:solidFill>
              </a:rPr>
              <a:t>免費</a:t>
            </a:r>
            <a:r>
              <a:rPr lang="zh-TW" altLang="zh-TW" dirty="0"/>
              <a:t>協助貴公司及您的客戶</a:t>
            </a:r>
            <a:r>
              <a:rPr lang="zh-TW" altLang="en-US" dirty="0"/>
              <a:t>；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        </a:t>
            </a:r>
            <a:r>
              <a:rPr lang="zh-TW" altLang="en-US" dirty="0">
                <a:solidFill>
                  <a:srgbClr val="FF0000"/>
                </a:solidFill>
              </a:rPr>
              <a:t>解決問題</a:t>
            </a:r>
            <a:endParaRPr lang="en-US" altLang="zh-TW" u="sng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                   </a:t>
            </a:r>
            <a:r>
              <a:rPr lang="zh-TW" altLang="en-US" b="1" dirty="0">
                <a:solidFill>
                  <a:srgbClr val="00B050"/>
                </a:solidFill>
              </a:rPr>
              <a:t>我的經驗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768" y="1600200"/>
            <a:ext cx="7863840" cy="4502217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一旦貨物在運送期間發生了問題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客戶會變的</a:t>
            </a:r>
            <a:r>
              <a:rPr lang="zh-TW" altLang="zh-TW" b="1" u="sng" dirty="0">
                <a:solidFill>
                  <a:srgbClr val="FF0000"/>
                </a:solidFill>
              </a:rPr>
              <a:t>情緒化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並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容易將責任歸於你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如果他沒有買保險，即使你沒有法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律上的責任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但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您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仍然可能</a:t>
            </a:r>
            <a:r>
              <a:rPr lang="zh-TW" altLang="zh-TW" b="1" u="sng" dirty="0">
                <a:solidFill>
                  <a:srgbClr val="FF0000"/>
                </a:solidFill>
              </a:rPr>
              <a:t>失去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這個客戶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347" y="4555757"/>
            <a:ext cx="2683644" cy="1546660"/>
          </a:xfrm>
          <a:prstGeom prst="rect">
            <a:avLst/>
          </a:prstGeom>
        </p:spPr>
      </p:pic>
      <p:sp>
        <p:nvSpPr>
          <p:cNvPr id="6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2292" y="2088682"/>
            <a:ext cx="56211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            </a:t>
            </a:r>
            <a:r>
              <a:rPr lang="zh-TW" altLang="en-US" sz="3600" b="1" dirty="0">
                <a:solidFill>
                  <a:srgbClr val="0070C0"/>
                </a:solidFill>
              </a:rPr>
              <a:t>謝謝您的光臨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endParaRPr lang="en-US" altLang="zh-TW" sz="3600" b="1" dirty="0">
              <a:solidFill>
                <a:srgbClr val="0070C0"/>
              </a:solidFill>
            </a:endParaRPr>
          </a:p>
          <a:p>
            <a:r>
              <a:rPr lang="zh-TW" altLang="en-US" sz="3600" b="1" dirty="0">
                <a:solidFill>
                  <a:srgbClr val="0070C0"/>
                </a:solidFill>
              </a:rPr>
              <a:t>                    也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endParaRPr lang="en-US" altLang="zh-TW" sz="3600" b="1" dirty="0">
              <a:solidFill>
                <a:srgbClr val="0070C0"/>
              </a:solidFill>
            </a:endParaRPr>
          </a:p>
          <a:p>
            <a:r>
              <a:rPr lang="zh-TW" altLang="en-US" sz="3600" b="1" dirty="0">
                <a:solidFill>
                  <a:srgbClr val="0070C0"/>
                </a:solidFill>
              </a:rPr>
              <a:t>         期待與您的合作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76" y="4154728"/>
            <a:ext cx="2786063" cy="16362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548413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zh-TW" altLang="en-US" sz="2700" b="1" dirty="0">
                <a:solidFill>
                  <a:srgbClr val="0070C0"/>
                </a:solidFill>
              </a:rPr>
              <a:t>大容</a:t>
            </a:r>
            <a:r>
              <a:rPr lang="en-US" altLang="zh-TW" sz="2700" b="1" dirty="0">
                <a:solidFill>
                  <a:srgbClr val="0070C0"/>
                </a:solidFill>
              </a:rPr>
              <a:t>DCS</a:t>
            </a:r>
            <a:r>
              <a:rPr lang="en-US" altLang="zh-TW" sz="2700" b="1" dirty="0">
                <a:solidFill>
                  <a:schemeClr val="accent1">
                    <a:lumMod val="75000"/>
                  </a:schemeClr>
                </a:solidFill>
              </a:rPr>
              <a:t>  + </a:t>
            </a:r>
            <a:r>
              <a:rPr lang="en-US" altLang="zh-TW" sz="2700" b="1" dirty="0">
                <a:solidFill>
                  <a:srgbClr val="FF0000"/>
                </a:solidFill>
              </a:rPr>
              <a:t>Chubb E-Marine + </a:t>
            </a:r>
            <a:r>
              <a:rPr lang="zh-TW" altLang="en-US" sz="2700" b="1" dirty="0">
                <a:solidFill>
                  <a:srgbClr val="7030A0"/>
                </a:solidFill>
              </a:rPr>
              <a:t>晶華保經 </a:t>
            </a:r>
            <a:r>
              <a:rPr lang="en-US" altLang="zh-TW" sz="2700" b="1" dirty="0">
                <a:solidFill>
                  <a:srgbClr val="7030A0"/>
                </a:solidFill>
              </a:rPr>
              <a:t>Service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/>
              <a:t/>
            </a:r>
            <a:br>
              <a:rPr lang="en-US" altLang="zh-TW" sz="3000" b="1" dirty="0"/>
            </a:br>
            <a:r>
              <a:rPr lang="en-US" altLang="zh-TW" sz="3000" b="1" dirty="0"/>
              <a:t>               </a:t>
            </a:r>
            <a:r>
              <a:rPr lang="zh-TW" altLang="en-US" sz="3000" b="1" dirty="0"/>
              <a:t>    </a:t>
            </a:r>
            <a:r>
              <a:rPr lang="zh-TW" altLang="zh-TW" sz="3000" b="1" dirty="0">
                <a:solidFill>
                  <a:srgbClr val="FF0000"/>
                </a:solidFill>
              </a:rPr>
              <a:t>台灣首創</a:t>
            </a:r>
            <a:r>
              <a:rPr lang="zh-TW" altLang="en-US" sz="3000" b="1" dirty="0">
                <a:solidFill>
                  <a:srgbClr val="FF0000"/>
                </a:solidFill>
              </a:rPr>
              <a:t> 線上運輸保險</a:t>
            </a:r>
            <a:r>
              <a:rPr lang="zh-TW" altLang="zh-TW" sz="3000" b="1" dirty="0">
                <a:solidFill>
                  <a:srgbClr val="FF0000"/>
                </a:solidFill>
              </a:rPr>
              <a:t>平台</a:t>
            </a:r>
            <a:r>
              <a:rPr lang="en-US" altLang="zh-TW" sz="3000" b="1" dirty="0">
                <a:solidFill>
                  <a:srgbClr val="FF0000"/>
                </a:solidFill>
              </a:rPr>
              <a:t/>
            </a:r>
            <a:br>
              <a:rPr lang="en-US" altLang="zh-TW" sz="3000" b="1" dirty="0">
                <a:solidFill>
                  <a:srgbClr val="FF0000"/>
                </a:solidFill>
              </a:rPr>
            </a:br>
            <a:r>
              <a:rPr lang="zh-TW" altLang="en-US" sz="3000" b="1" dirty="0">
                <a:solidFill>
                  <a:srgbClr val="FF0000"/>
                </a:solidFill>
              </a:rPr>
              <a:t>          </a:t>
            </a:r>
            <a:r>
              <a:rPr lang="en-US" altLang="zh-TW" sz="3000" b="1" dirty="0">
                <a:solidFill>
                  <a:srgbClr val="FF0000"/>
                </a:solidFill>
              </a:rPr>
              <a:t>(</a:t>
            </a:r>
            <a:r>
              <a:rPr lang="zh-TW" altLang="en-US" sz="3000" b="1" dirty="0">
                <a:solidFill>
                  <a:srgbClr val="FF0000"/>
                </a:solidFill>
              </a:rPr>
              <a:t>線上投保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</a:rPr>
              <a:t>保單立即生效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</a:rPr>
              <a:t>保單列印</a:t>
            </a:r>
            <a:r>
              <a:rPr lang="en-US" altLang="zh-TW" sz="3000" b="1" dirty="0">
                <a:solidFill>
                  <a:srgbClr val="FF0000"/>
                </a:solidFill>
              </a:rPr>
              <a:t>)</a:t>
            </a:r>
            <a:br>
              <a:rPr lang="en-US" altLang="zh-TW" sz="3000" b="1" dirty="0">
                <a:solidFill>
                  <a:srgbClr val="FF0000"/>
                </a:solidFill>
              </a:rPr>
            </a:br>
            <a:r>
              <a:rPr lang="zh-TW" altLang="en-US" sz="30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altLang="zh-TW" sz="3000" b="1" dirty="0">
                <a:solidFill>
                  <a:srgbClr val="FF0000"/>
                </a:solidFill>
              </a:rPr>
              <a:t/>
            </a:r>
            <a:br>
              <a:rPr lang="en-US" altLang="zh-TW" sz="3000" b="1" dirty="0">
                <a:solidFill>
                  <a:srgbClr val="FF0000"/>
                </a:solidFill>
              </a:rPr>
            </a:br>
            <a:r>
              <a:rPr lang="zh-TW" altLang="en-US" sz="3000" b="1" dirty="0">
                <a:solidFill>
                  <a:srgbClr val="FF0000"/>
                </a:solidFill>
              </a:rPr>
              <a:t>               </a:t>
            </a:r>
            <a:r>
              <a:rPr lang="zh-TW" altLang="en-US" sz="3000" b="1" dirty="0">
                <a:solidFill>
                  <a:srgbClr val="0070C0"/>
                </a:solidFill>
              </a:rPr>
              <a:t>報關行專屬的保險經紀人服務團隊       </a:t>
            </a:r>
            <a:r>
              <a:rPr lang="en-US" altLang="zh-TW" sz="3000" b="1" dirty="0">
                <a:solidFill>
                  <a:srgbClr val="0070C0"/>
                </a:solidFill>
              </a:rPr>
              <a:t/>
            </a:r>
            <a:br>
              <a:rPr lang="en-US" altLang="zh-TW" sz="3000" b="1" dirty="0">
                <a:solidFill>
                  <a:srgbClr val="0070C0"/>
                </a:solidFill>
              </a:rPr>
            </a:br>
            <a:r>
              <a:rPr lang="zh-TW" altLang="en-US" sz="3000" b="1" dirty="0">
                <a:solidFill>
                  <a:srgbClr val="0070C0"/>
                </a:solidFill>
              </a:rPr>
              <a:t>   </a:t>
            </a:r>
            <a:r>
              <a:rPr lang="en-US" altLang="zh-TW" sz="3000" b="1" dirty="0">
                <a:solidFill>
                  <a:srgbClr val="0070C0"/>
                </a:solidFill>
              </a:rPr>
              <a:t>(</a:t>
            </a:r>
            <a:r>
              <a:rPr lang="zh-TW" altLang="en-US" sz="3000" b="1" dirty="0">
                <a:solidFill>
                  <a:srgbClr val="0070C0"/>
                </a:solidFill>
              </a:rPr>
              <a:t>提供報關行客戶保險</a:t>
            </a:r>
            <a:r>
              <a:rPr lang="zh-TW" altLang="en-US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b="1" dirty="0">
                <a:solidFill>
                  <a:srgbClr val="0070C0"/>
                </a:solidFill>
              </a:rPr>
              <a:t>理賠滿滿的保險專業服務</a:t>
            </a:r>
            <a:r>
              <a:rPr lang="en-US" altLang="zh-TW" sz="3000" b="1" dirty="0">
                <a:solidFill>
                  <a:srgbClr val="0070C0"/>
                </a:solidFill>
              </a:rPr>
              <a:t>)</a:t>
            </a:r>
            <a:br>
              <a:rPr lang="en-US" altLang="zh-TW" sz="3000" b="1" dirty="0">
                <a:solidFill>
                  <a:srgbClr val="0070C0"/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</a:t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3" name="AutoShape 2" descr="「節省人力圖片」的圖片搜尋結果"/>
          <p:cNvSpPr>
            <a:spLocks noChangeAspect="1" noChangeArrowheads="1"/>
          </p:cNvSpPr>
          <p:nvPr/>
        </p:nvSpPr>
        <p:spPr bwMode="auto">
          <a:xfrm>
            <a:off x="47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 altLang="en-US" sz="1350"/>
          </a:p>
        </p:txBody>
      </p:sp>
      <p:sp>
        <p:nvSpPr>
          <p:cNvPr id="4" name="AutoShape 4" descr="http://image.wuji8.com/upload/4/0a/40a0ea7d4a63151d87a03ad13a6443e2.jpg"/>
          <p:cNvSpPr>
            <a:spLocks noChangeAspect="1" noChangeArrowheads="1"/>
          </p:cNvSpPr>
          <p:nvPr/>
        </p:nvSpPr>
        <p:spPr bwMode="auto">
          <a:xfrm>
            <a:off x="161925" y="8691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 altLang="en-US" sz="1350"/>
          </a:p>
        </p:txBody>
      </p:sp>
      <p:sp>
        <p:nvSpPr>
          <p:cNvPr id="5" name="AutoShape 6" descr="「節省人力圖片」的圖片搜尋結果"/>
          <p:cNvSpPr>
            <a:spLocks noChangeAspect="1" noChangeArrowheads="1"/>
          </p:cNvSpPr>
          <p:nvPr/>
        </p:nvSpPr>
        <p:spPr bwMode="auto">
          <a:xfrm>
            <a:off x="276225" y="9834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TW" altLang="en-US" sz="1350"/>
          </a:p>
        </p:txBody>
      </p:sp>
      <p:sp>
        <p:nvSpPr>
          <p:cNvPr id="8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圓角 23"/>
          <p:cNvSpPr/>
          <p:nvPr/>
        </p:nvSpPr>
        <p:spPr>
          <a:xfrm>
            <a:off x="2108200" y="1464733"/>
            <a:ext cx="4284133" cy="46820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/>
              <a:t>報關行代客投保運輸保險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203280" y="4990594"/>
            <a:ext cx="1000067" cy="836926"/>
            <a:chOff x="3317346" y="2528235"/>
            <a:chExt cx="1142982" cy="1423377"/>
          </a:xfrm>
        </p:grpSpPr>
        <p:pic>
          <p:nvPicPr>
            <p:cNvPr id="3" name="Picture 1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189041">
              <a:off x="3388782" y="2528235"/>
              <a:ext cx="857235" cy="91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76" descr="j01600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3569">
              <a:off x="3817401" y="2992147"/>
              <a:ext cx="642927" cy="9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74" descr="j01953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7346" y="3137374"/>
              <a:ext cx="500054" cy="81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圖片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6" t="72242" r="6879" b="7851"/>
          <a:stretch/>
        </p:blipFill>
        <p:spPr bwMode="auto">
          <a:xfrm>
            <a:off x="463802" y="4972355"/>
            <a:ext cx="101600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8990" r="44378" b="45186"/>
          <a:stretch/>
        </p:blipFill>
        <p:spPr bwMode="auto">
          <a:xfrm>
            <a:off x="7778109" y="4911036"/>
            <a:ext cx="103505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02" y="4952075"/>
            <a:ext cx="1086820" cy="875445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2203280" y="3266024"/>
            <a:ext cx="1000067" cy="836926"/>
            <a:chOff x="3317346" y="2528235"/>
            <a:chExt cx="1142982" cy="1423377"/>
          </a:xfrm>
        </p:grpSpPr>
        <p:pic>
          <p:nvPicPr>
            <p:cNvPr id="12" name="Picture 1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189041">
              <a:off x="3388782" y="2528235"/>
              <a:ext cx="857235" cy="91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76" descr="j01600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3569">
              <a:off x="3817401" y="2992147"/>
              <a:ext cx="642927" cy="9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4" descr="j01953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7346" y="3137374"/>
              <a:ext cx="500054" cy="81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圖片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6" t="72242" r="6879" b="7851"/>
          <a:stretch/>
        </p:blipFill>
        <p:spPr bwMode="auto">
          <a:xfrm>
            <a:off x="508870" y="3281025"/>
            <a:ext cx="101600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8990" r="44378" b="45186"/>
          <a:stretch/>
        </p:blipFill>
        <p:spPr bwMode="auto">
          <a:xfrm>
            <a:off x="7778109" y="3186466"/>
            <a:ext cx="103505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2203280" y="1668962"/>
            <a:ext cx="1000067" cy="836926"/>
            <a:chOff x="3317346" y="2528235"/>
            <a:chExt cx="1142982" cy="1423377"/>
          </a:xfrm>
        </p:grpSpPr>
        <p:pic>
          <p:nvPicPr>
            <p:cNvPr id="19" name="Picture 1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189041">
              <a:off x="3388782" y="2528235"/>
              <a:ext cx="857235" cy="91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6" descr="j01600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3569">
              <a:off x="3817401" y="2992147"/>
              <a:ext cx="642927" cy="9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4" descr="j01953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7346" y="3137374"/>
              <a:ext cx="500054" cy="81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圖片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6" t="72242" r="6879" b="7851"/>
          <a:stretch/>
        </p:blipFill>
        <p:spPr bwMode="auto">
          <a:xfrm>
            <a:off x="540640" y="1648380"/>
            <a:ext cx="101600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圖片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8990" r="44378" b="45186"/>
          <a:stretch/>
        </p:blipFill>
        <p:spPr bwMode="auto">
          <a:xfrm>
            <a:off x="7778109" y="1589404"/>
            <a:ext cx="103505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457200" y="5786481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出口商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151610" y="5746641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報關行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193535" y="5774598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晶華保經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651915" y="5746641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大容電腦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704356" y="5746641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保險公司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498892" y="4118447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出口商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2193302" y="4078607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報關行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693607" y="4078607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大容電腦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7746048" y="4078607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保險公司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50003" y="2484698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出口商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244413" y="2444858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報關行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7797159" y="2444858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保險公司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3218757" y="6141828"/>
            <a:ext cx="208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廣義的保險經紀人</a:t>
            </a:r>
          </a:p>
        </p:txBody>
      </p:sp>
      <p:cxnSp>
        <p:nvCxnSpPr>
          <p:cNvPr id="42" name="直線單箭頭接點 41"/>
          <p:cNvCxnSpPr>
            <a:cxnSpLocks/>
          </p:cNvCxnSpPr>
          <p:nvPr/>
        </p:nvCxnSpPr>
        <p:spPr>
          <a:xfrm flipV="1">
            <a:off x="1582651" y="2161423"/>
            <a:ext cx="672375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</p:cNvCxnSpPr>
          <p:nvPr/>
        </p:nvCxnSpPr>
        <p:spPr>
          <a:xfrm flipV="1">
            <a:off x="1530905" y="3795173"/>
            <a:ext cx="672375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</p:cNvCxnSpPr>
          <p:nvPr/>
        </p:nvCxnSpPr>
        <p:spPr>
          <a:xfrm flipV="1">
            <a:off x="1513053" y="5491921"/>
            <a:ext cx="672375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cxnSpLocks/>
          </p:cNvCxnSpPr>
          <p:nvPr/>
        </p:nvCxnSpPr>
        <p:spPr>
          <a:xfrm>
            <a:off x="3209302" y="3791276"/>
            <a:ext cx="4146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>
            <a:off x="3209302" y="5490133"/>
            <a:ext cx="4146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>
            <a:off x="4727697" y="5439210"/>
            <a:ext cx="4146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cxnSpLocks/>
          </p:cNvCxnSpPr>
          <p:nvPr/>
        </p:nvCxnSpPr>
        <p:spPr>
          <a:xfrm>
            <a:off x="3195241" y="2163431"/>
            <a:ext cx="4582868" cy="236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>
            <a:off x="4744608" y="3791276"/>
            <a:ext cx="2994130" cy="1225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cxnSpLocks/>
          </p:cNvCxnSpPr>
          <p:nvPr/>
        </p:nvCxnSpPr>
        <p:spPr>
          <a:xfrm>
            <a:off x="6223737" y="5409961"/>
            <a:ext cx="1566706" cy="98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101600" y="295111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現在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76200" y="465340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即將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101600" y="13393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傳統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3260413" y="1451160"/>
            <a:ext cx="453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傳真、電話、要保資料重複登打、費時費力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核保速度慢、 等保險公司審單、寄發紙本保單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缺乏保險專業顧問，保險足夠嗎 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理賠問題多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4984710" y="2853060"/>
            <a:ext cx="247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核保速度慢、等保險公司審單、寄發紙本保單</a:t>
            </a:r>
            <a:endParaRPr lang="en-US" altLang="zh-TW" sz="1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缺乏保險專業顧問，保險足夠嗎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理賠問題多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6362340" y="4695865"/>
            <a:ext cx="1292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核保速度最快</a:t>
            </a:r>
            <a:endParaRPr lang="en-US" altLang="zh-TW" sz="1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保單直接列印</a:t>
            </a:r>
            <a:endParaRPr lang="en-US" altLang="zh-TW" sz="1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專業保險服務</a:t>
            </a:r>
          </a:p>
        </p:txBody>
      </p:sp>
      <p:sp>
        <p:nvSpPr>
          <p:cNvPr id="74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  <p:pic>
        <p:nvPicPr>
          <p:cNvPr id="54" name="圖片 5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64" y="3337626"/>
            <a:ext cx="1079500" cy="808990"/>
          </a:xfrm>
          <a:prstGeom prst="rect">
            <a:avLst/>
          </a:prstGeom>
        </p:spPr>
      </p:pic>
      <p:pic>
        <p:nvPicPr>
          <p:cNvPr id="55" name="圖片 5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83" y="4977491"/>
            <a:ext cx="1079500" cy="8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/>
              <a:t>大容電腦客戶</a:t>
            </a:r>
            <a:r>
              <a:rPr lang="en-US" altLang="zh-TW" sz="3600" dirty="0" smtClean="0"/>
              <a:t>E-Marine</a:t>
            </a:r>
            <a:r>
              <a:rPr lang="zh-TW" altLang="en-US" sz="3600" dirty="0"/>
              <a:t>作業流程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141033" y="4113048"/>
            <a:ext cx="1000067" cy="836926"/>
            <a:chOff x="3317346" y="2528235"/>
            <a:chExt cx="1142982" cy="1423377"/>
          </a:xfrm>
        </p:grpSpPr>
        <p:pic>
          <p:nvPicPr>
            <p:cNvPr id="5" name="Picture 1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189041">
              <a:off x="3388782" y="2528235"/>
              <a:ext cx="857235" cy="91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6" descr="j01600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3569">
              <a:off x="3817401" y="2992147"/>
              <a:ext cx="642927" cy="9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4" descr="j01953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7346" y="3137374"/>
              <a:ext cx="500054" cy="81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圖片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6" t="72242" r="6879" b="7851"/>
          <a:stretch/>
        </p:blipFill>
        <p:spPr bwMode="auto">
          <a:xfrm>
            <a:off x="390049" y="4081199"/>
            <a:ext cx="101600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8990" r="44378" b="45186"/>
          <a:stretch/>
        </p:blipFill>
        <p:spPr bwMode="auto">
          <a:xfrm>
            <a:off x="7704356" y="4536349"/>
            <a:ext cx="103505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0" y="5228927"/>
            <a:ext cx="1086820" cy="87544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83447" y="4895325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出口商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89363" y="4869095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報關行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119583" y="6051450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晶華保經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35981" y="2668539"/>
            <a:ext cx="158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大容電腦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DCS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630603" y="5371954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CHUBB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圖片 22"/>
          <p:cNvPicPr/>
          <p:nvPr/>
        </p:nvPicPr>
        <p:blipFill rotWithShape="1">
          <a:blip r:embed="rId8"/>
          <a:srcRect l="4861" t="17979" r="62818" b="42209"/>
          <a:stretch/>
        </p:blipFill>
        <p:spPr bwMode="auto">
          <a:xfrm>
            <a:off x="7470840" y="1795216"/>
            <a:ext cx="1092397" cy="911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7225436" y="2642175"/>
            <a:ext cx="158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CHUBB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 Marine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: 圓角 24"/>
          <p:cNvSpPr/>
          <p:nvPr/>
        </p:nvSpPr>
        <p:spPr>
          <a:xfrm>
            <a:off x="3657600" y="1680531"/>
            <a:ext cx="1879600" cy="47541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cxnSpLocks/>
          </p:cNvCxnSpPr>
          <p:nvPr/>
        </p:nvCxnSpPr>
        <p:spPr>
          <a:xfrm flipV="1">
            <a:off x="4627583" y="2707171"/>
            <a:ext cx="0" cy="1483829"/>
          </a:xfrm>
          <a:prstGeom prst="straightConnector1">
            <a:avLst/>
          </a:prstGeom>
          <a:ln w="25400"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</p:cNvCxnSpPr>
          <p:nvPr/>
        </p:nvCxnSpPr>
        <p:spPr>
          <a:xfrm flipH="1" flipV="1">
            <a:off x="8059373" y="2688258"/>
            <a:ext cx="3684" cy="1890497"/>
          </a:xfrm>
          <a:prstGeom prst="straightConnector1">
            <a:avLst/>
          </a:prstGeom>
          <a:ln w="25400"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 flipV="1">
            <a:off x="5176570" y="2262703"/>
            <a:ext cx="2299847" cy="6084"/>
          </a:xfrm>
          <a:prstGeom prst="straightConnector1">
            <a:avLst/>
          </a:prstGeom>
          <a:ln w="25400">
            <a:solidFill>
              <a:srgbClr val="0070C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/>
          <p:cNvCxnSpPr>
            <a:cxnSpLocks/>
          </p:cNvCxnSpPr>
          <p:nvPr/>
        </p:nvCxnSpPr>
        <p:spPr>
          <a:xfrm rot="10800000" flipV="1">
            <a:off x="1386281" y="4280694"/>
            <a:ext cx="2251551" cy="461317"/>
          </a:xfrm>
          <a:prstGeom prst="bentConnector3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接點: 肘形 36"/>
          <p:cNvCxnSpPr>
            <a:stCxn id="11" idx="3"/>
            <a:endCxn id="9" idx="1"/>
          </p:cNvCxnSpPr>
          <p:nvPr/>
        </p:nvCxnSpPr>
        <p:spPr>
          <a:xfrm flipV="1">
            <a:off x="5176570" y="4974072"/>
            <a:ext cx="2527786" cy="692578"/>
          </a:xfrm>
          <a:prstGeom prst="bentConnector3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圖片 3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5914" r="8213" b="13896"/>
          <a:stretch/>
        </p:blipFill>
        <p:spPr bwMode="auto">
          <a:xfrm>
            <a:off x="328414" y="5171433"/>
            <a:ext cx="1038098" cy="844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287427" y="5922456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銀行</a:t>
            </a:r>
          </a:p>
        </p:txBody>
      </p:sp>
      <p:cxnSp>
        <p:nvCxnSpPr>
          <p:cNvPr id="42" name="接點: 肘形 41"/>
          <p:cNvCxnSpPr/>
          <p:nvPr/>
        </p:nvCxnSpPr>
        <p:spPr>
          <a:xfrm rot="10800000" flipV="1">
            <a:off x="1390762" y="4274969"/>
            <a:ext cx="2291088" cy="1535834"/>
          </a:xfrm>
          <a:prstGeom prst="bentConnector3">
            <a:avLst>
              <a:gd name="adj1" fmla="val 50840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3391904" y="2945580"/>
            <a:ext cx="3669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新增報關文件轉製保單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傳輸要保書投保運輸保險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傳輸後確認保險公司回覆完成投保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列印繳費單及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保險單</a:t>
            </a:r>
            <a:endPara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報關行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保單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endPara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187156" y="2927171"/>
            <a:ext cx="157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網路投保服務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線上出單服務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799802" y="4270149"/>
            <a:ext cx="1592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分送保單服務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保險諮詢服務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保險建議服務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理賠協助服務</a:t>
            </a:r>
          </a:p>
        </p:txBody>
      </p:sp>
      <p:sp>
        <p:nvSpPr>
          <p:cNvPr id="50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  <p:pic>
        <p:nvPicPr>
          <p:cNvPr id="33" name="圖片 3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07" y="1846699"/>
            <a:ext cx="1079500" cy="8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534" y="1466583"/>
            <a:ext cx="8923866" cy="3003082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00B050"/>
                </a:solidFill>
              </a:rPr>
              <a:t>     </a:t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/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 </a:t>
            </a:r>
            <a:r>
              <a:rPr lang="zh-TW" altLang="en-US" b="1" dirty="0">
                <a:solidFill>
                  <a:srgbClr val="0070C0"/>
                </a:solidFill>
              </a:rPr>
              <a:t>網路報關</a:t>
            </a:r>
            <a:r>
              <a:rPr lang="zh-TW" altLang="zh-TW" b="1" dirty="0">
                <a:solidFill>
                  <a:srgbClr val="0070C0"/>
                </a:solidFill>
              </a:rPr>
              <a:t>系統</a:t>
            </a:r>
            <a:r>
              <a:rPr lang="en-US" altLang="zh-TW" b="1" dirty="0">
                <a:solidFill>
                  <a:srgbClr val="0070C0"/>
                </a:solidFill>
              </a:rPr>
              <a:t> + </a:t>
            </a:r>
            <a:r>
              <a:rPr lang="zh-TW" altLang="en-US" b="1" dirty="0">
                <a:solidFill>
                  <a:srgbClr val="00B050"/>
                </a:solidFill>
              </a:rPr>
              <a:t>線上</a:t>
            </a:r>
            <a:r>
              <a:rPr lang="zh-TW" altLang="zh-TW" b="1" dirty="0">
                <a:solidFill>
                  <a:srgbClr val="00B050"/>
                </a:solidFill>
              </a:rPr>
              <a:t>運輸保險</a:t>
            </a:r>
            <a:r>
              <a:rPr lang="zh-TW" altLang="en-US" b="1" dirty="0">
                <a:solidFill>
                  <a:srgbClr val="00B050"/>
                </a:solidFill>
              </a:rPr>
              <a:t>系統</a:t>
            </a:r>
            <a:r>
              <a:rPr lang="en-US" altLang="zh-TW" b="1" dirty="0">
                <a:solidFill>
                  <a:srgbClr val="00B050"/>
                </a:solidFill>
              </a:rPr>
              <a:t/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                      </a:t>
            </a:r>
            <a:r>
              <a:rPr lang="zh-TW" altLang="en-US" b="1" dirty="0">
                <a:solidFill>
                  <a:srgbClr val="00B050"/>
                </a:solidFill>
              </a:rPr>
              <a:t>                   </a:t>
            </a:r>
            <a:r>
              <a:rPr lang="en-US" altLang="zh-TW" b="1" dirty="0">
                <a:solidFill>
                  <a:srgbClr val="00B050"/>
                </a:solidFill>
              </a:rPr>
              <a:t/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                    </a:t>
            </a:r>
            <a:r>
              <a:rPr lang="zh-TW" altLang="en-US" b="1" dirty="0">
                <a:solidFill>
                  <a:srgbClr val="00B050"/>
                </a:solidFill>
              </a:rPr>
              <a:t>   </a:t>
            </a:r>
            <a:r>
              <a:rPr lang="zh-TW" altLang="zh-TW" b="1" dirty="0">
                <a:solidFill>
                  <a:srgbClr val="00B050"/>
                </a:solidFill>
              </a:rPr>
              <a:t>之</a:t>
            </a:r>
            <a:r>
              <a:rPr lang="en-US" altLang="zh-TW" b="1" dirty="0">
                <a:solidFill>
                  <a:srgbClr val="00B050"/>
                </a:solidFill>
              </a:rPr>
              <a:t/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            </a:t>
            </a:r>
            <a:br>
              <a:rPr lang="en-US" altLang="zh-TW" b="1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00B050"/>
                </a:solidFill>
              </a:rPr>
              <a:t>                   </a:t>
            </a:r>
            <a:r>
              <a:rPr lang="zh-TW" altLang="en-US" b="1" dirty="0">
                <a:solidFill>
                  <a:srgbClr val="00B050"/>
                </a:solidFill>
              </a:rPr>
              <a:t>     </a:t>
            </a:r>
            <a:r>
              <a:rPr lang="zh-TW" altLang="zh-TW" b="1" dirty="0">
                <a:solidFill>
                  <a:srgbClr val="FF0000"/>
                </a:solidFill>
              </a:rPr>
              <a:t>便利及效益</a:t>
            </a:r>
            <a:r>
              <a:rPr lang="zh-TW" altLang="zh-TW" dirty="0">
                <a:solidFill>
                  <a:srgbClr val="00B050"/>
                </a:solidFill>
              </a:rPr>
              <a:t/>
            </a:r>
            <a:br>
              <a:rPr lang="zh-TW" altLang="zh-TW" dirty="0">
                <a:solidFill>
                  <a:srgbClr val="00B05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/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                 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              便利 </a:t>
            </a:r>
            <a:r>
              <a:rPr lang="en-US" altLang="zh-TW" b="1" dirty="0">
                <a:solidFill>
                  <a:srgbClr val="FF0000"/>
                </a:solidFill>
              </a:rPr>
              <a:t>1 - </a:t>
            </a:r>
            <a:r>
              <a:rPr lang="zh-TW" altLang="zh-TW" b="1" dirty="0">
                <a:solidFill>
                  <a:srgbClr val="FF0000"/>
                </a:solidFill>
              </a:rPr>
              <a:t>便捷網路投保</a:t>
            </a:r>
            <a:r>
              <a:rPr lang="zh-TW" altLang="zh-TW" dirty="0">
                <a:solidFill>
                  <a:srgbClr val="FF0000"/>
                </a:solidFill>
              </a:rPr>
              <a:t/>
            </a:r>
            <a:br>
              <a:rPr lang="zh-TW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6766" y="1222408"/>
            <a:ext cx="7834965" cy="4841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dirty="0"/>
              <a:t>貴公司經辦同仁輸入報關資料的同時，也已完成</a:t>
            </a:r>
            <a:r>
              <a:rPr lang="zh-TW" altLang="en-US" dirty="0"/>
              <a:t>運輸</a:t>
            </a:r>
            <a:r>
              <a:rPr lang="zh-TW" altLang="zh-TW" dirty="0"/>
              <a:t>保險的要保資料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</a:rPr>
              <a:t>便捷之處：</a:t>
            </a:r>
            <a:endParaRPr lang="en-US" altLang="zh-TW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1.  </a:t>
            </a:r>
            <a:r>
              <a:rPr lang="zh-TW" altLang="zh-TW" dirty="0">
                <a:solidFill>
                  <a:srgbClr val="0070C0"/>
                </a:solidFill>
              </a:rPr>
              <a:t>大大省去重複</a:t>
            </a:r>
            <a:r>
              <a:rPr lang="en-US" altLang="zh-TW" dirty="0">
                <a:solidFill>
                  <a:srgbClr val="0070C0"/>
                </a:solidFill>
              </a:rPr>
              <a:t>key in </a:t>
            </a:r>
            <a:r>
              <a:rPr lang="zh-TW" altLang="en-US" dirty="0">
                <a:solidFill>
                  <a:srgbClr val="0070C0"/>
                </a:solidFill>
              </a:rPr>
              <a:t>；</a:t>
            </a:r>
            <a:r>
              <a:rPr lang="zh-TW" altLang="zh-TW" dirty="0">
                <a:solidFill>
                  <a:srgbClr val="FF0000"/>
                </a:solidFill>
              </a:rPr>
              <a:t>節省人力</a:t>
            </a:r>
            <a:endParaRPr lang="en-US" altLang="zh-TW" dirty="0">
              <a:solidFill>
                <a:srgbClr val="FF0000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2.  </a:t>
            </a:r>
            <a:r>
              <a:rPr lang="zh-TW" altLang="zh-TW" dirty="0">
                <a:solidFill>
                  <a:srgbClr val="0070C0"/>
                </a:solidFill>
              </a:rPr>
              <a:t>貴公司隨時列印保險證及保費收據</a:t>
            </a:r>
            <a:r>
              <a:rPr lang="zh-TW" altLang="en-US" dirty="0">
                <a:solidFill>
                  <a:srgbClr val="0070C0"/>
                </a:solidFill>
              </a:rPr>
              <a:t>；</a:t>
            </a:r>
            <a:r>
              <a:rPr lang="zh-TW" altLang="en-US" dirty="0">
                <a:solidFill>
                  <a:srgbClr val="FF0000"/>
                </a:solidFill>
              </a:rPr>
              <a:t>自己支配時間 </a:t>
            </a:r>
            <a:endParaRPr lang="en-US" altLang="zh-TW" sz="1125" dirty="0"/>
          </a:p>
          <a:p>
            <a:pPr marL="385763" indent="-385763">
              <a:buAutoNum type="arabicPeriod"/>
            </a:pP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3.</a:t>
            </a:r>
            <a:r>
              <a:rPr lang="zh-TW" altLang="en-US" dirty="0">
                <a:solidFill>
                  <a:srgbClr val="0070C0"/>
                </a:solidFill>
              </a:rPr>
              <a:t>  </a:t>
            </a:r>
            <a:r>
              <a:rPr lang="zh-TW" altLang="zh-TW" dirty="0">
                <a:solidFill>
                  <a:srgbClr val="0070C0"/>
                </a:solidFill>
              </a:rPr>
              <a:t>無需等待保險公司送單</a:t>
            </a:r>
            <a:r>
              <a:rPr lang="zh-TW" altLang="en-US" dirty="0">
                <a:solidFill>
                  <a:srgbClr val="0070C0"/>
                </a:solidFill>
              </a:rPr>
              <a:t>；</a:t>
            </a:r>
            <a:r>
              <a:rPr lang="zh-TW" altLang="en-US" dirty="0">
                <a:solidFill>
                  <a:srgbClr val="FF0000"/>
                </a:solidFill>
              </a:rPr>
              <a:t>不用催也不煩脳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4.</a:t>
            </a:r>
            <a:r>
              <a:rPr lang="zh-TW" altLang="en-US" dirty="0">
                <a:solidFill>
                  <a:srgbClr val="0070C0"/>
                </a:solidFill>
              </a:rPr>
              <a:t>  </a:t>
            </a:r>
            <a:r>
              <a:rPr lang="zh-TW" altLang="zh-TW" dirty="0">
                <a:solidFill>
                  <a:srgbClr val="0070C0"/>
                </a:solidFill>
              </a:rPr>
              <a:t>確認保單的快速及內容完整性</a:t>
            </a:r>
            <a:r>
              <a:rPr lang="zh-TW" altLang="en-US" dirty="0">
                <a:solidFill>
                  <a:srgbClr val="0070C0"/>
                </a:solidFill>
              </a:rPr>
              <a:t>；</a:t>
            </a:r>
            <a:r>
              <a:rPr lang="zh-TW" altLang="en-US" dirty="0">
                <a:solidFill>
                  <a:srgbClr val="FF0000"/>
                </a:solidFill>
              </a:rPr>
              <a:t>不用改單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           便利 </a:t>
            </a:r>
            <a:r>
              <a:rPr lang="en-US" altLang="zh-TW" b="1" dirty="0">
                <a:solidFill>
                  <a:srgbClr val="FF0000"/>
                </a:solidFill>
              </a:rPr>
              <a:t>2 - </a:t>
            </a:r>
            <a:r>
              <a:rPr lang="zh-TW" altLang="zh-TW" b="1" dirty="0">
                <a:solidFill>
                  <a:srgbClr val="FF0000"/>
                </a:solidFill>
              </a:rPr>
              <a:t>即時統計及查詢功能</a:t>
            </a:r>
            <a:r>
              <a:rPr lang="zh-TW" altLang="zh-TW" dirty="0">
                <a:solidFill>
                  <a:srgbClr val="FF0000"/>
                </a:solidFill>
              </a:rPr>
              <a:t/>
            </a:r>
            <a:br>
              <a:rPr lang="zh-TW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142" y="1597794"/>
            <a:ext cx="8239225" cy="43121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 </a:t>
            </a:r>
            <a:r>
              <a:rPr lang="zh-TW" altLang="zh-TW" dirty="0"/>
              <a:t>貴公司各據點</a:t>
            </a:r>
            <a:r>
              <a:rPr lang="en-US" altLang="zh-TW" dirty="0" smtClean="0"/>
              <a:t>(</a:t>
            </a:r>
            <a:r>
              <a:rPr lang="zh-TW" altLang="en-US" dirty="0"/>
              <a:t>北中</a:t>
            </a:r>
            <a:r>
              <a:rPr lang="zh-TW" altLang="en-US" dirty="0" smtClean="0"/>
              <a:t>南</a:t>
            </a:r>
            <a:r>
              <a:rPr lang="zh-TW" altLang="zh-TW" dirty="0" smtClean="0"/>
              <a:t>分公司</a:t>
            </a:r>
            <a:r>
              <a:rPr lang="zh-TW" altLang="zh-TW" dirty="0"/>
              <a:t>或部門</a:t>
            </a:r>
            <a:r>
              <a:rPr lang="en-US" altLang="zh-TW" dirty="0"/>
              <a:t>)</a:t>
            </a:r>
            <a:r>
              <a:rPr lang="zh-TW" altLang="zh-TW" dirty="0"/>
              <a:t>均適用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 </a:t>
            </a:r>
            <a:r>
              <a:rPr lang="zh-TW" altLang="zh-TW" dirty="0"/>
              <a:t>可隨時掌握</a:t>
            </a:r>
            <a:r>
              <a:rPr lang="zh-TW" altLang="zh-TW" u="sng" dirty="0"/>
              <a:t>出單數量</a:t>
            </a:r>
            <a:r>
              <a:rPr lang="zh-TW" altLang="zh-TW" dirty="0"/>
              <a:t>及</a:t>
            </a:r>
            <a:r>
              <a:rPr lang="zh-TW" altLang="zh-TW" u="sng" dirty="0"/>
              <a:t>保費量</a:t>
            </a:r>
            <a:r>
              <a:rPr lang="en-US" altLang="zh-TW" u="sng" dirty="0"/>
              <a:t> </a:t>
            </a:r>
            <a:r>
              <a:rPr lang="zh-TW" altLang="en-US" dirty="0"/>
              <a:t>；</a:t>
            </a:r>
            <a:r>
              <a:rPr lang="zh-TW" altLang="en-US" dirty="0">
                <a:solidFill>
                  <a:srgbClr val="FF0000"/>
                </a:solidFill>
              </a:rPr>
              <a:t>掌握生產量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 </a:t>
            </a:r>
            <a:r>
              <a:rPr lang="zh-TW" altLang="zh-TW" dirty="0"/>
              <a:t>隨時查詢</a:t>
            </a:r>
            <a:r>
              <a:rPr lang="zh-TW" altLang="en-US" dirty="0">
                <a:solidFill>
                  <a:srgbClr val="00B050"/>
                </a:solidFill>
              </a:rPr>
              <a:t>單筆</a:t>
            </a:r>
            <a:r>
              <a:rPr lang="zh-TW" altLang="zh-TW" u="sng" dirty="0"/>
              <a:t>承保條款</a:t>
            </a:r>
            <a:r>
              <a:rPr lang="zh-TW" altLang="zh-TW" dirty="0"/>
              <a:t>、</a:t>
            </a:r>
            <a:r>
              <a:rPr lang="zh-TW" altLang="zh-TW" u="sng" dirty="0"/>
              <a:t>保障範圍</a:t>
            </a:r>
            <a:r>
              <a:rPr lang="zh-TW" altLang="zh-TW" dirty="0"/>
              <a:t>及</a:t>
            </a:r>
            <a:r>
              <a:rPr lang="zh-TW" altLang="en-US" u="sng" dirty="0"/>
              <a:t>保險金</a:t>
            </a:r>
            <a:r>
              <a:rPr lang="zh-TW" altLang="zh-TW" u="sng" dirty="0"/>
              <a:t>額</a:t>
            </a:r>
            <a:r>
              <a:rPr lang="zh-TW" altLang="en-US" dirty="0"/>
              <a:t>；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</a:t>
            </a:r>
            <a:r>
              <a:rPr lang="zh-TW" altLang="en-US" dirty="0">
                <a:solidFill>
                  <a:srgbClr val="FF0000"/>
                </a:solidFill>
              </a:rPr>
              <a:t>不用問東 問西   </a:t>
            </a:r>
            <a:endParaRPr lang="en-US" altLang="zh-TW" sz="1500" dirty="0"/>
          </a:p>
          <a:p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 </a:t>
            </a:r>
            <a:r>
              <a:rPr lang="zh-TW" altLang="zh-TW" dirty="0"/>
              <a:t>可隨時掌握</a:t>
            </a:r>
            <a:r>
              <a:rPr lang="zh-TW" altLang="en-US" dirty="0"/>
              <a:t>、查看</a:t>
            </a:r>
            <a:r>
              <a:rPr lang="zh-TW" altLang="zh-TW" dirty="0"/>
              <a:t>保險合約內容</a:t>
            </a:r>
            <a:r>
              <a:rPr lang="en-US" altLang="zh-TW" dirty="0"/>
              <a:t> </a:t>
            </a:r>
            <a:r>
              <a:rPr lang="zh-TW" altLang="en-US" dirty="0"/>
              <a:t>；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</a:t>
            </a:r>
            <a:r>
              <a:rPr lang="zh-TW" altLang="zh-TW" dirty="0">
                <a:solidFill>
                  <a:srgbClr val="FF0000"/>
                </a:solidFill>
              </a:rPr>
              <a:t>保險不疏忽不遺漏</a:t>
            </a:r>
            <a:r>
              <a:rPr lang="zh-TW" altLang="en-US" dirty="0">
                <a:solidFill>
                  <a:srgbClr val="FF0000"/>
                </a:solidFill>
              </a:rPr>
              <a:t>，忠於您的客戶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/>
              <a:t>大容電腦客戶</a:t>
            </a:r>
            <a:r>
              <a:rPr lang="en-US" altLang="zh-TW" sz="3600" dirty="0" smtClean="0"/>
              <a:t>E-Marine</a:t>
            </a:r>
            <a:r>
              <a:rPr lang="zh-TW" altLang="en-US" sz="3600" dirty="0"/>
              <a:t>實機展示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141033" y="4113048"/>
            <a:ext cx="1000067" cy="836926"/>
            <a:chOff x="3317346" y="2528235"/>
            <a:chExt cx="1142982" cy="1423377"/>
          </a:xfrm>
        </p:grpSpPr>
        <p:pic>
          <p:nvPicPr>
            <p:cNvPr id="5" name="Picture 18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189041">
              <a:off x="3388782" y="2528235"/>
              <a:ext cx="857235" cy="91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6" descr="j01600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3569">
              <a:off x="3817401" y="2992147"/>
              <a:ext cx="642927" cy="9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4" descr="j01953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7346" y="3137374"/>
              <a:ext cx="500054" cy="81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圖片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6" t="72242" r="6879" b="7851"/>
          <a:stretch/>
        </p:blipFill>
        <p:spPr bwMode="auto">
          <a:xfrm>
            <a:off x="390049" y="4081199"/>
            <a:ext cx="101600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8990" r="44378" b="45186"/>
          <a:stretch/>
        </p:blipFill>
        <p:spPr bwMode="auto">
          <a:xfrm>
            <a:off x="7704356" y="4536349"/>
            <a:ext cx="1035050" cy="875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0" y="5228927"/>
            <a:ext cx="1086820" cy="87544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83447" y="4895325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出口商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89363" y="4869095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報關行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119583" y="6051450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晶華保經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35981" y="2668539"/>
            <a:ext cx="158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大容電腦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DCS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630603" y="5371954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CHUBB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圖片 22"/>
          <p:cNvPicPr/>
          <p:nvPr/>
        </p:nvPicPr>
        <p:blipFill rotWithShape="1">
          <a:blip r:embed="rId8"/>
          <a:srcRect l="4861" t="17979" r="62818" b="42209"/>
          <a:stretch/>
        </p:blipFill>
        <p:spPr bwMode="auto">
          <a:xfrm>
            <a:off x="7470840" y="1795216"/>
            <a:ext cx="1092397" cy="911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7225436" y="2642175"/>
            <a:ext cx="158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CHUBB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 Marine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: 圓角 24"/>
          <p:cNvSpPr/>
          <p:nvPr/>
        </p:nvSpPr>
        <p:spPr>
          <a:xfrm>
            <a:off x="3657600" y="1680531"/>
            <a:ext cx="1879600" cy="47541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cxnSpLocks/>
          </p:cNvCxnSpPr>
          <p:nvPr/>
        </p:nvCxnSpPr>
        <p:spPr>
          <a:xfrm flipV="1">
            <a:off x="4627583" y="2707171"/>
            <a:ext cx="0" cy="1483829"/>
          </a:xfrm>
          <a:prstGeom prst="straightConnector1">
            <a:avLst/>
          </a:prstGeom>
          <a:ln w="25400"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</p:cNvCxnSpPr>
          <p:nvPr/>
        </p:nvCxnSpPr>
        <p:spPr>
          <a:xfrm flipH="1" flipV="1">
            <a:off x="8059373" y="2688258"/>
            <a:ext cx="3684" cy="1890497"/>
          </a:xfrm>
          <a:prstGeom prst="straightConnector1">
            <a:avLst/>
          </a:prstGeom>
          <a:ln w="25400"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 flipV="1">
            <a:off x="5176570" y="2262703"/>
            <a:ext cx="2299847" cy="6084"/>
          </a:xfrm>
          <a:prstGeom prst="straightConnector1">
            <a:avLst/>
          </a:prstGeom>
          <a:ln w="25400">
            <a:solidFill>
              <a:srgbClr val="0070C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/>
          <p:cNvCxnSpPr>
            <a:cxnSpLocks/>
          </p:cNvCxnSpPr>
          <p:nvPr/>
        </p:nvCxnSpPr>
        <p:spPr>
          <a:xfrm rot="10800000" flipV="1">
            <a:off x="1386281" y="4280694"/>
            <a:ext cx="2251551" cy="461317"/>
          </a:xfrm>
          <a:prstGeom prst="bentConnector3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接點: 肘形 36"/>
          <p:cNvCxnSpPr>
            <a:stCxn id="11" idx="3"/>
            <a:endCxn id="9" idx="1"/>
          </p:cNvCxnSpPr>
          <p:nvPr/>
        </p:nvCxnSpPr>
        <p:spPr>
          <a:xfrm flipV="1">
            <a:off x="5176570" y="4974072"/>
            <a:ext cx="2527786" cy="692578"/>
          </a:xfrm>
          <a:prstGeom prst="bentConnector3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圖片 3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5914" r="8213" b="13896"/>
          <a:stretch/>
        </p:blipFill>
        <p:spPr bwMode="auto">
          <a:xfrm>
            <a:off x="328414" y="5171433"/>
            <a:ext cx="1038098" cy="844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287427" y="5922456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銀行</a:t>
            </a:r>
          </a:p>
        </p:txBody>
      </p:sp>
      <p:cxnSp>
        <p:nvCxnSpPr>
          <p:cNvPr id="42" name="接點: 肘形 41"/>
          <p:cNvCxnSpPr/>
          <p:nvPr/>
        </p:nvCxnSpPr>
        <p:spPr>
          <a:xfrm rot="10800000" flipV="1">
            <a:off x="1390762" y="4274969"/>
            <a:ext cx="2291088" cy="1535834"/>
          </a:xfrm>
          <a:prstGeom prst="bentConnector3">
            <a:avLst>
              <a:gd name="adj1" fmla="val 50840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627583" y="3826503"/>
            <a:ext cx="29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報關行 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保單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矩形: 圓角 48"/>
          <p:cNvSpPr/>
          <p:nvPr/>
        </p:nvSpPr>
        <p:spPr>
          <a:xfrm>
            <a:off x="1723960" y="1717533"/>
            <a:ext cx="1789261" cy="875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大容電腦客戶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 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Marine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實機展示</a:t>
            </a:r>
          </a:p>
        </p:txBody>
      </p:sp>
      <p:sp>
        <p:nvSpPr>
          <p:cNvPr id="50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  <p:pic>
        <p:nvPicPr>
          <p:cNvPr id="33" name="圖片 3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07" y="1846699"/>
            <a:ext cx="1079500" cy="808990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4621731" y="3013578"/>
            <a:ext cx="366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新增報關文件轉製保單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傳輸要保書投保運輸保險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傳輸後確認保險公司回覆完成投保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列印繳費單及保險單</a:t>
            </a:r>
          </a:p>
        </p:txBody>
      </p:sp>
      <p:pic>
        <p:nvPicPr>
          <p:cNvPr id="31" name="圖片 8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74" y="2637352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字方塊 8"/>
          <p:cNvSpPr txBox="1">
            <a:spLocks noChangeArrowheads="1"/>
          </p:cNvSpPr>
          <p:nvPr/>
        </p:nvSpPr>
        <p:spPr bwMode="auto">
          <a:xfrm>
            <a:off x="1081924" y="2631002"/>
            <a:ext cx="1477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點我線上看</a:t>
            </a:r>
          </a:p>
        </p:txBody>
      </p:sp>
    </p:spTree>
    <p:extLst>
      <p:ext uri="{BB962C8B-B14F-4D97-AF65-F5344CB8AC3E}">
        <p14:creationId xmlns:p14="http://schemas.microsoft.com/office/powerpoint/2010/main" val="18565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1490" y="12943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              便利 </a:t>
            </a:r>
            <a:r>
              <a:rPr lang="en-US" altLang="zh-TW" b="1" dirty="0">
                <a:solidFill>
                  <a:srgbClr val="FF0000"/>
                </a:solidFill>
              </a:rPr>
              <a:t>3 - </a:t>
            </a:r>
            <a:r>
              <a:rPr lang="zh-TW" altLang="zh-TW" b="1" dirty="0">
                <a:solidFill>
                  <a:srgbClr val="FF0000"/>
                </a:solidFill>
              </a:rPr>
              <a:t>優惠保險費率</a:t>
            </a:r>
            <a:r>
              <a:rPr lang="zh-TW" altLang="zh-TW" dirty="0">
                <a:solidFill>
                  <a:srgbClr val="FF0000"/>
                </a:solidFill>
              </a:rPr>
              <a:t/>
            </a:r>
            <a:br>
              <a:rPr lang="zh-TW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266" y="2136809"/>
            <a:ext cx="6939814" cy="1992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700" dirty="0"/>
              <a:t>           </a:t>
            </a:r>
          </a:p>
          <a:p>
            <a:pPr marL="0" indent="0">
              <a:buNone/>
            </a:pPr>
            <a:r>
              <a:rPr lang="en-US" altLang="zh-TW" sz="2700" dirty="0"/>
              <a:t>                     </a:t>
            </a:r>
            <a:r>
              <a:rPr lang="zh-TW" altLang="zh-TW" dirty="0">
                <a:solidFill>
                  <a:srgbClr val="0070C0"/>
                </a:solidFill>
              </a:rPr>
              <a:t>透過網路作業人力成本降低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          </a:t>
            </a:r>
            <a:r>
              <a:rPr lang="en-US" altLang="zh-TW" dirty="0">
                <a:solidFill>
                  <a:srgbClr val="0070C0"/>
                </a:solidFill>
              </a:rPr>
              <a:t>→  </a:t>
            </a:r>
            <a:r>
              <a:rPr lang="zh-TW" altLang="en-US" dirty="0">
                <a:solidFill>
                  <a:srgbClr val="0070C0"/>
                </a:solidFill>
              </a:rPr>
              <a:t>享受</a:t>
            </a:r>
            <a:r>
              <a:rPr lang="zh-TW" altLang="zh-TW" dirty="0">
                <a:solidFill>
                  <a:srgbClr val="0070C0"/>
                </a:solidFill>
              </a:rPr>
              <a:t>費率優惠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「優惠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61" y="4398745"/>
            <a:ext cx="2491372" cy="17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2"/>
          <p:cNvSpPr txBox="1">
            <a:spLocks noGrp="1"/>
          </p:cNvSpPr>
          <p:nvPr/>
        </p:nvSpPr>
        <p:spPr bwMode="auto">
          <a:xfrm>
            <a:off x="2438400" y="651575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321730-B52F-4619-82B9-7EF606CB6FD5}" type="slidenum">
              <a:rPr kumimoji="1" lang="zh-TW" alt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kumimoji="1"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-W">
  <a:themeElements>
    <a:clrScheme name="清楚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Tri-W.thmx</Template>
  <TotalTime>1028</TotalTime>
  <Words>919</Words>
  <Application>Microsoft Office PowerPoint</Application>
  <PresentationFormat>如螢幕大小 (4:3)</PresentationFormat>
  <Paragraphs>170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Tri-W</vt:lpstr>
      <vt:lpstr>                                                                                         保險科技產品 簡介                            報關業專屬「線上運輸保險系統」                      E - Marine system  </vt:lpstr>
      <vt:lpstr>                                             大容DCS  + Chubb E-Marine + 晶華保經 Service                     台灣首創 線上運輸保險平台           (線上投保、保單立即生效、保單列印)                                                        報關行專屬的保險經紀人服務團隊           (提供報關行客戶保險、理賠滿滿的保險專業服務)                                                        </vt:lpstr>
      <vt:lpstr>報關行代客投保運輸保險</vt:lpstr>
      <vt:lpstr>大容電腦客戶E-Marine作業流程</vt:lpstr>
      <vt:lpstr>                 網路報關系統 + 線上運輸保險系統                                                                                    之                                               便利及效益                     </vt:lpstr>
      <vt:lpstr>              便利 1 - 便捷網路投保 </vt:lpstr>
      <vt:lpstr>           便利 2 - 即時統計及查詢功能 </vt:lpstr>
      <vt:lpstr>大容電腦客戶E-Marine實機展示</vt:lpstr>
      <vt:lpstr>              便利 3 - 優惠保險費率 </vt:lpstr>
      <vt:lpstr>              便利 4 - 專業經紀人的協助        晶華保險經紀人將免費協助貴公司及出口商，完成下列任務  </vt:lpstr>
      <vt:lpstr>                 晶華保險經紀人公司                     TW Insurance Brokers Ltd.</vt:lpstr>
      <vt:lpstr>                         保險公司                       insurer profile</vt:lpstr>
      <vt:lpstr>                     總結 - 特色摘要 </vt:lpstr>
      <vt:lpstr>                   我的經驗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Tri-W</dc:title>
  <dc:creator>Ashley Chang</dc:creator>
  <cp:lastModifiedBy>Norman Huang</cp:lastModifiedBy>
  <cp:revision>160</cp:revision>
  <dcterms:created xsi:type="dcterms:W3CDTF">2013-09-27T01:15:31Z</dcterms:created>
  <dcterms:modified xsi:type="dcterms:W3CDTF">2017-04-24T01:08:42Z</dcterms:modified>
</cp:coreProperties>
</file>